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9" r:id="rId5"/>
  </p:sldMasterIdLst>
  <p:notesMasterIdLst>
    <p:notesMasterId r:id="rId22"/>
  </p:notesMasterIdLst>
  <p:handoutMasterIdLst>
    <p:handoutMasterId r:id="rId23"/>
  </p:handoutMasterIdLst>
  <p:sldIdLst>
    <p:sldId id="539" r:id="rId6"/>
    <p:sldId id="550" r:id="rId7"/>
    <p:sldId id="515" r:id="rId8"/>
    <p:sldId id="493" r:id="rId9"/>
    <p:sldId id="516" r:id="rId10"/>
    <p:sldId id="565" r:id="rId11"/>
    <p:sldId id="566" r:id="rId12"/>
    <p:sldId id="593" r:id="rId13"/>
    <p:sldId id="592" r:id="rId14"/>
    <p:sldId id="570" r:id="rId15"/>
    <p:sldId id="560" r:id="rId16"/>
    <p:sldId id="558" r:id="rId17"/>
    <p:sldId id="586" r:id="rId18"/>
    <p:sldId id="594" r:id="rId19"/>
    <p:sldId id="430" r:id="rId20"/>
    <p:sldId id="548" r:id="rId21"/>
  </p:sldIdLst>
  <p:sldSz cx="12192000" cy="6858000"/>
  <p:notesSz cx="6807200" cy="99393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5B73D"/>
    <a:srgbClr val="338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676EF-479A-7DDC-44F5-4BBC53E13F4A}" v="1" dt="2022-08-09T04:55:01.76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8882-A0DF-4D85-8C05-B2C37FA5C2CF}" type="datetimeFigureOut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7E51E-4910-47A2-8D8C-4065C6A9A1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5193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41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21497-9F12-46C0-8ED6-0E06AFA45F01}" type="datetimeFigureOut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40650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41" y="9440650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1B17-6499-45F5-ABFA-AC7FB8FE813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204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283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1350963"/>
            <a:ext cx="6483350" cy="364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8B7F-BDB9-4DE6-AE1F-A54E8CB66615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69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541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622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 </a:t>
            </a:r>
            <a:r>
              <a:rPr lang="zh-TW" altLang="en-US" dirty="0"/>
              <a:t>意外日期： </a:t>
            </a:r>
            <a:r>
              <a:rPr lang="en-US" altLang="zh-TW" dirty="0"/>
              <a:t>2021 </a:t>
            </a:r>
            <a:r>
              <a:rPr lang="zh-TW" altLang="en-US" dirty="0"/>
              <a:t>年 </a:t>
            </a:r>
            <a:r>
              <a:rPr lang="en-US" altLang="zh-TW" dirty="0"/>
              <a:t>4 </a:t>
            </a:r>
            <a:r>
              <a:rPr lang="zh-TW" altLang="en-US" dirty="0"/>
              <a:t>月 </a:t>
            </a:r>
            <a:r>
              <a:rPr lang="en-US" altLang="zh-TW" dirty="0"/>
              <a:t>2. </a:t>
            </a:r>
            <a:r>
              <a:rPr lang="zh-TW" altLang="en-US" dirty="0"/>
              <a:t>意外地點： 一個建築地盤 </a:t>
            </a:r>
            <a:r>
              <a:rPr lang="en-US" altLang="zh-TW" dirty="0"/>
              <a:t>3. </a:t>
            </a:r>
            <a:r>
              <a:rPr lang="zh-TW" altLang="en-US" dirty="0"/>
              <a:t>意外摘要： 一疊面板從貨車式 起重機上 卸下時 移位並擊中一名在起重機 載貨台上協助吊運工作的工人。工人隨即墮下至地上，並在同 日死亡。 </a:t>
            </a:r>
            <a:r>
              <a:rPr lang="en-US" altLang="zh-TW" dirty="0"/>
              <a:t>4. </a:t>
            </a:r>
            <a:r>
              <a:rPr lang="zh-TW" altLang="en-US" dirty="0"/>
              <a:t>給擁有人／承建商／僱主的職安警示： 為防止任何工人／僱員被起重機（例如貨車式起重機）吊起或 降下的負荷物所危害，負責該工作的起重機擁有人／承建商／ 僱主須提供及維持一個安全工作系統，該系統應包括，但不限 於以下各項：  委任合資格人士就吊運操作進行針對性的風險評估，在充分 考慮負荷物的大小、形狀、重量、重心及其包紮方法，以及 工作環境所涉及的影響後，找出所有與該工作相關的潛在危 害，尤需特別注意在吊運中的負荷物的任何意外移動</a:t>
            </a:r>
            <a:r>
              <a:rPr lang="en-US" altLang="zh-TW" dirty="0"/>
              <a:t>/</a:t>
            </a:r>
            <a:r>
              <a:rPr lang="zh-TW" altLang="en-US" dirty="0"/>
              <a:t>移位；  根據風險評估的結果，並在合乎相關安全法例、工作守則及 指引的要求下，制定吊運操作計劃，內容須涵蓋揀選適當的 起重機械／起重裝置，吊運方法／索具裝配方法，相關人員 的能力，及協助吊運操作的工人／僱員所需工作或停留的地 方，以減低工人／僱員面對的風險；  確保在吊運操作前，起重機已經由合資格檢驗員測試和徹底 職業安全及健康部 </a:t>
            </a:r>
            <a:r>
              <a:rPr lang="en-US" altLang="zh-TW" dirty="0"/>
              <a:t>Occupational Safety and Health Branch </a:t>
            </a:r>
            <a:r>
              <a:rPr lang="zh-TW" altLang="en-US" dirty="0"/>
              <a:t>勞工處 </a:t>
            </a:r>
            <a:r>
              <a:rPr lang="en-US" altLang="zh-TW" dirty="0"/>
              <a:t>Labour Department - 2 - </a:t>
            </a:r>
            <a:r>
              <a:rPr lang="zh-TW" altLang="en-US" dirty="0"/>
              <a:t>檢驗，及已定期由合資格的人檢查，並被確認處於安全操作 狀態；  確保每一鏈條、纜索或其他起重裝置，在使用前已由合資格 檢驗員測試及徹底檢驗，並取得按認可格式發出的證明書， 而該名合資格檢驗員在證明書內已述明該鏈條、纜索或其他 起重裝置均處於安全操作狀態；  確保起重機只由持有有效並適用於該起重機所屬種類證書 的持有人操作，每當起重機操作員視野受阻，未能清晰看見 負荷物及其附近範圍時，便須派駐訊號員；  委派一名合資格及具經驗的吊運督導人員監督吊運操作</a:t>
            </a:r>
            <a:r>
              <a:rPr lang="en-US" altLang="zh-TW" dirty="0"/>
              <a:t>(</a:t>
            </a:r>
            <a:r>
              <a:rPr lang="zh-TW" altLang="en-US" dirty="0"/>
              <a:t>包 括懸掛／解除負荷物的吊索</a:t>
            </a:r>
            <a:r>
              <a:rPr lang="en-US" altLang="zh-TW" dirty="0"/>
              <a:t>)</a:t>
            </a:r>
            <a:r>
              <a:rPr lang="zh-TW" altLang="en-US" dirty="0"/>
              <a:t>，以確保所有風險獲有效控制；  確保指揮、懸掛／解除吊索及處理負荷物的所有工人／ 僱 員，已接受有關索具使用／索具裝配原理的適當訓練，並有 能力使用適當的起吊／裝配方法以應付不同的負荷物；  確保負荷物已被安全地繫穩著，以防止其在吊運操作期間滑 脫或移位；  在合理可行情況下，應為特定負荷物提供經設計的提吊位；  應適當地評估每一負荷物的中心重力點位置及將承托的吊 鈎直接置於中心重力點之上，以確保負荷物在吊運操作過程 中保持平衡</a:t>
            </a:r>
            <a:r>
              <a:rPr lang="en-US" altLang="zh-TW" dirty="0"/>
              <a:t>;  </a:t>
            </a:r>
            <a:r>
              <a:rPr lang="zh-TW" altLang="en-US" dirty="0"/>
              <a:t>在有需要時，提供備有帶鈎繩索或導繩，以控制負荷物任何 過度的擺動或轉動；  確保沒有工人／僱員在吊運中的物料的下方工作或停留；  確保所有相關工人／僱員及其他可能受吊運操作影響的人 士的安全，包括在合理切實可行範圍內盡量妥善圍封所有吊 運區，並展示適當的警告告示； 職業安全及健康部 </a:t>
            </a:r>
            <a:r>
              <a:rPr lang="en-US" altLang="zh-TW" dirty="0"/>
              <a:t>Occupational Safety and Health Branch </a:t>
            </a:r>
            <a:r>
              <a:rPr lang="zh-TW" altLang="en-US" dirty="0"/>
              <a:t>勞工處 </a:t>
            </a:r>
            <a:r>
              <a:rPr lang="en-US" altLang="zh-TW" dirty="0"/>
              <a:t>Labour Department - 3 -  </a:t>
            </a:r>
            <a:r>
              <a:rPr lang="zh-TW" altLang="en-US" dirty="0"/>
              <a:t>若圍封吊運區不是合理切實可行，則須採取其他有效措施， 例如委派足夠的看守員，確保無人擅自闖入吊運區；  確保沒有工人／僱員在起重機 載貨台上或在堆疊於該處的 物料頂部工作或逗留，並採取足夠的安全預防措施，例如為 離地工作提供適當的工作平台或梯台；  如不能避免於起重機載貨台上工作，須確保已採取足夠的安 全預防措施以防止工人／僱員由高處墮下，例如向每名工人 ／僱員提供有效的防墮系統，並確保他們工作時使用；  為每名工人／僱員提供適當並附設帽帶的安全帽，並確保他 們在工作期間適當地配戴；  向所有工人／僱員提供所需的安全資料、指導及訓練，並確 保他們熟悉相關的安全施工程序及安全措施；以及  制定及實施有效的監察及控制制度，以確保上述的安全措施 得以嚴格遵從。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21B17-6499-45F5-ABFA-AC7FB8FE8137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39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E8B7F-BDB9-4DE6-AE1F-A54E8CB66615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186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199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28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660401" y="0"/>
            <a:ext cx="7079342" cy="568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0401" y="2275933"/>
            <a:ext cx="7079342" cy="3413668"/>
          </a:xfrm>
          <a:prstGeom prst="rect">
            <a:avLst/>
          </a:prstGeom>
          <a:solidFill>
            <a:srgbClr val="7F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572" y="613480"/>
            <a:ext cx="5291602" cy="10733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5572" y="2784647"/>
            <a:ext cx="6385378" cy="1799152"/>
          </a:xfrm>
        </p:spPr>
        <p:txBody>
          <a:bodyPr anchor="t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5572" y="4583979"/>
            <a:ext cx="6385378" cy="933450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328-A2B7-4D7D-9B12-86F1F25FD934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885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07FD-1DD2-4BBF-8DAB-15122CF306DB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6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961-65FA-4456-8A5F-5E9C39CF1883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6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1400" y="1709739"/>
            <a:ext cx="7766050" cy="1776412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81400" y="4333239"/>
            <a:ext cx="7766050" cy="1756412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8AA2-8DF3-45E3-BBCB-38789B396B69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296014" y="1325701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7" y="6043858"/>
            <a:ext cx="425494" cy="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84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9297-C973-4844-9780-971BE7B32009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文字版面配置區 2"/>
          <p:cNvSpPr>
            <a:spLocks noGrp="1"/>
          </p:cNvSpPr>
          <p:nvPr>
            <p:ph type="body" idx="13"/>
          </p:nvPr>
        </p:nvSpPr>
        <p:spPr>
          <a:xfrm>
            <a:off x="953114" y="1750795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idx="14"/>
          </p:nvPr>
        </p:nvSpPr>
        <p:spPr>
          <a:xfrm>
            <a:off x="1296014" y="2162488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文字版面配置區 2"/>
          <p:cNvSpPr>
            <a:spLocks noGrp="1"/>
          </p:cNvSpPr>
          <p:nvPr>
            <p:ph type="body" idx="15"/>
          </p:nvPr>
        </p:nvSpPr>
        <p:spPr>
          <a:xfrm>
            <a:off x="953114" y="3280337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6"/>
          </p:nvPr>
        </p:nvSpPr>
        <p:spPr>
          <a:xfrm>
            <a:off x="1296014" y="3692030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7"/>
          </p:nvPr>
        </p:nvSpPr>
        <p:spPr>
          <a:xfrm>
            <a:off x="953114" y="4776628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8"/>
          </p:nvPr>
        </p:nvSpPr>
        <p:spPr>
          <a:xfrm>
            <a:off x="1296014" y="5188321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矩形 11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03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69A1-E6E2-477A-A0E8-17C2D2E45CDC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59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07FD-1DD2-4BBF-8DAB-15122CF306DB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30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961-65FA-4456-8A5F-5E9C39CF1883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0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160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22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54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1400" y="1709739"/>
            <a:ext cx="7766050" cy="1776412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81400" y="4333239"/>
            <a:ext cx="7766050" cy="1756412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8AA2-8DF3-45E3-BBCB-38789B396B69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296014" y="1325701"/>
            <a:ext cx="10895986" cy="294999"/>
          </a:xfrm>
          <a:prstGeom prst="rect">
            <a:avLst/>
          </a:prstGeom>
          <a:solidFill>
            <a:srgbClr val="85B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7" y="6043858"/>
            <a:ext cx="425494" cy="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88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686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2022/10/10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757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2022/10/10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550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2022/10/10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806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692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053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130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51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9297-C973-4844-9780-971BE7B32009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文字版面配置區 2"/>
          <p:cNvSpPr>
            <a:spLocks noGrp="1"/>
          </p:cNvSpPr>
          <p:nvPr>
            <p:ph type="body" idx="13"/>
          </p:nvPr>
        </p:nvSpPr>
        <p:spPr>
          <a:xfrm>
            <a:off x="953114" y="1750795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85B73D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idx="14"/>
          </p:nvPr>
        </p:nvSpPr>
        <p:spPr>
          <a:xfrm>
            <a:off x="1296014" y="2162488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文字版面配置區 2"/>
          <p:cNvSpPr>
            <a:spLocks noGrp="1"/>
          </p:cNvSpPr>
          <p:nvPr>
            <p:ph type="body" idx="15"/>
          </p:nvPr>
        </p:nvSpPr>
        <p:spPr>
          <a:xfrm>
            <a:off x="953114" y="3280337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85B73D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6"/>
          </p:nvPr>
        </p:nvSpPr>
        <p:spPr>
          <a:xfrm>
            <a:off x="1296014" y="3692030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7"/>
          </p:nvPr>
        </p:nvSpPr>
        <p:spPr>
          <a:xfrm>
            <a:off x="953114" y="4776628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85B73D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8"/>
          </p:nvPr>
        </p:nvSpPr>
        <p:spPr>
          <a:xfrm>
            <a:off x="1296014" y="5188321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1854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69A1-E6E2-477A-A0E8-17C2D2E45CDC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254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07FD-1DD2-4BBF-8DAB-15122CF306DB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268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961-65FA-4456-8A5F-5E9C39CF1883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733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1400" y="1709739"/>
            <a:ext cx="7766050" cy="1776412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81400" y="4333239"/>
            <a:ext cx="7766050" cy="1756412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8AA2-8DF3-45E3-BBCB-38789B396B69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296014" y="1325701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7" y="6043858"/>
            <a:ext cx="425494" cy="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9297-C973-4844-9780-971BE7B32009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文字版面配置區 2"/>
          <p:cNvSpPr>
            <a:spLocks noGrp="1"/>
          </p:cNvSpPr>
          <p:nvPr>
            <p:ph type="body" idx="13"/>
          </p:nvPr>
        </p:nvSpPr>
        <p:spPr>
          <a:xfrm>
            <a:off x="953114" y="1750795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338CBA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idx="14"/>
          </p:nvPr>
        </p:nvSpPr>
        <p:spPr>
          <a:xfrm>
            <a:off x="1296014" y="2162488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文字版面配置區 2"/>
          <p:cNvSpPr>
            <a:spLocks noGrp="1"/>
          </p:cNvSpPr>
          <p:nvPr>
            <p:ph type="body" idx="15"/>
          </p:nvPr>
        </p:nvSpPr>
        <p:spPr>
          <a:xfrm>
            <a:off x="953114" y="3280337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338CBA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6"/>
          </p:nvPr>
        </p:nvSpPr>
        <p:spPr>
          <a:xfrm>
            <a:off x="1296014" y="3692030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7"/>
          </p:nvPr>
        </p:nvSpPr>
        <p:spPr>
          <a:xfrm>
            <a:off x="953114" y="4776628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338CBA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8"/>
          </p:nvPr>
        </p:nvSpPr>
        <p:spPr>
          <a:xfrm>
            <a:off x="1296014" y="5188321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矩形 11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0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69A1-E6E2-477A-A0E8-17C2D2E45CDC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3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6014" y="294999"/>
            <a:ext cx="10057786" cy="1152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825625"/>
            <a:ext cx="1028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5D9F-0324-4FD4-A456-A3884BE09618}" type="datetime1">
              <a:rPr lang="zh-HK" altLang="en-US" smtClean="0"/>
              <a:t>10/10/2022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529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85B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7" y="6043858"/>
            <a:ext cx="425494" cy="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6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0" r:id="rId4"/>
    <p:sldLayoutId id="2147483652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5B73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85B73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6DC1-78AA-4117-8783-3E6558D75EE5}" type="datetimeFigureOut">
              <a:rPr lang="zh-TW" altLang="en-US" smtClean="0"/>
              <a:pPr/>
              <a:t>2022/10/10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33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ic.hk/files/page/51/Reference%20Material%20on%20Safety%20Roles%20and%20Responsibilities_Chi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bd.gov.hk/doc/tc/resources/codes-and-references/code-and-design-manuals/SS2009_c.pdf" TargetMode="External"/><Relationship Id="rId4" Type="http://schemas.openxmlformats.org/officeDocument/2006/relationships/hyperlink" Target="https://www.cic.hk/files/page/50/V10_6_e_V00_July%202010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nweipo.com/a/202209/07/AP631876b4e4b033218a615da1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hk01.com/%E6%94%BF%E6%83%85/812313/%E5%AE%89%E9%81%94%E8%87%A3%E9%81%93%E5%86%A7%E5%A4%A9%E7%A7%A4-%E6%BD%98%E7%84%AF%E9%B4%BB-%E7%9B%B8%E7%89%87%E6%89%80%E8%A6%8B%E5%9F%BA%E5%BA%A7%E5%88%86%E9%9B%A2-%E5%9C%B0%E5%9F%BA%E6%88%96%E8%B6%85%E9%87%8D%E8%AD%A6%E5%A0%B1%E5%A4%B1%E6%95%88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housingauthority.gov.hk/mini-site/site-safety/tc/publications/safety-handbooks-and-booklets/index.htm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cic.hk/chi/main/safety-corner/alerts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ic.hk/chi/main/safety-corner/alerts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1524001" y="2427379"/>
            <a:ext cx="9144000" cy="1032121"/>
          </a:xfrm>
        </p:spPr>
        <p:txBody>
          <a:bodyPr anchor="t">
            <a:normAutofit/>
          </a:bodyPr>
          <a:lstStyle/>
          <a:p>
            <a:r>
              <a:rPr lang="en-US" altLang="zh-HK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《</a:t>
            </a:r>
            <a:r>
              <a:rPr lang="zh-HK" alt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默哀會</a:t>
            </a:r>
            <a:r>
              <a:rPr lang="en-US" altLang="zh-HK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》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quarter" idx="10"/>
          </p:nvPr>
        </p:nvSpPr>
        <p:spPr bwMode="auto">
          <a:xfrm>
            <a:off x="2634774" y="3605741"/>
            <a:ext cx="7444968" cy="612576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年</a:t>
            </a: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月</a:t>
            </a: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日（星期五）</a:t>
            </a:r>
            <a:endParaRPr lang="en-US" altLang="zh-TW" sz="32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新細明體" panose="02020500000000000000" pitchFamily="18" charset="-120"/>
              <a:cs typeface="Arial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7" t="31837" b="43401"/>
          <a:stretch/>
        </p:blipFill>
        <p:spPr>
          <a:xfrm>
            <a:off x="270588" y="116931"/>
            <a:ext cx="6344816" cy="12058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032" y="237291"/>
            <a:ext cx="3212698" cy="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4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86270" y="1496149"/>
            <a:ext cx="12192000" cy="5273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50199"/>
            <a:ext cx="10515600" cy="1325563"/>
          </a:xfrm>
        </p:spPr>
        <p:txBody>
          <a:bodyPr/>
          <a:lstStyle/>
          <a:p>
            <a:r>
              <a:rPr lang="zh-TW" altLang="en-US" b="1" dirty="0"/>
              <a:t>如何可以避免意外發生</a:t>
            </a:r>
            <a:endParaRPr lang="zh-HK" alt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83" y="2289175"/>
            <a:ext cx="6956425" cy="4067175"/>
          </a:xfrm>
        </p:spPr>
      </p:pic>
      <p:sp>
        <p:nvSpPr>
          <p:cNvPr id="7" name="文字方塊 6"/>
          <p:cNvSpPr txBox="1"/>
          <p:nvPr/>
        </p:nvSpPr>
        <p:spPr>
          <a:xfrm>
            <a:off x="8003047" y="2025804"/>
            <a:ext cx="40580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做足</a:t>
            </a:r>
            <a:r>
              <a:rPr kumimoji="0" lang="en-HK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D</a:t>
            </a:r>
            <a:r>
              <a:rPr kumimoji="0" lang="zh-TW" altLang="en-H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問多</a:t>
            </a:r>
            <a:r>
              <a:rPr kumimoji="0" lang="en-HK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HK" altLang="zh-TW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prstClr val="black"/>
                </a:solidFill>
                <a:latin typeface="+mn-ea"/>
              </a:rPr>
              <a:t>切實執行</a:t>
            </a:r>
            <a:r>
              <a:rPr lang="zh-TW" altLang="en-US" b="1" dirty="0">
                <a:solidFill>
                  <a:prstClr val="black"/>
                </a:solidFill>
                <a:latin typeface="+mn-ea"/>
              </a:rPr>
              <a:t>風險評估</a:t>
            </a:r>
            <a:r>
              <a:rPr lang="zh-TW" altLang="en-US" dirty="0">
                <a:solidFill>
                  <a:prstClr val="black"/>
                </a:solidFill>
                <a:latin typeface="+mn-ea"/>
              </a:rPr>
              <a:t>及安全</a:t>
            </a:r>
            <a:r>
              <a:rPr lang="zh-TW" altLang="en-US" b="1" dirty="0">
                <a:solidFill>
                  <a:prstClr val="black"/>
                </a:solidFill>
                <a:latin typeface="+mn-ea"/>
              </a:rPr>
              <a:t>施工程序</a:t>
            </a:r>
            <a:r>
              <a:rPr lang="zh-TW" altLang="en-US" dirty="0">
                <a:solidFill>
                  <a:prstClr val="black"/>
                </a:solidFill>
                <a:latin typeface="+mn-ea"/>
              </a:rPr>
              <a:t>；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prstClr val="black"/>
                </a:solidFill>
                <a:latin typeface="+mn-ea"/>
              </a:rPr>
              <a:t>針對相關</a:t>
            </a:r>
            <a:r>
              <a:rPr lang="zh-TW" altLang="en-US" b="1" dirty="0">
                <a:solidFill>
                  <a:prstClr val="black"/>
                </a:solidFill>
                <a:latin typeface="+mn-ea"/>
              </a:rPr>
              <a:t>風險制定預防措施</a:t>
            </a:r>
            <a:r>
              <a:rPr lang="zh-TW" altLang="en-US" dirty="0">
                <a:solidFill>
                  <a:prstClr val="black"/>
                </a:solidFill>
                <a:latin typeface="+mn-ea"/>
              </a:rPr>
              <a:t>；</a:t>
            </a:r>
            <a:endParaRPr lang="en-US" altLang="zh-TW" dirty="0">
              <a:solidFill>
                <a:prstClr val="black"/>
              </a:solidFill>
              <a:latin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prstClr val="black"/>
                </a:solidFill>
                <a:latin typeface="+mn-ea"/>
              </a:rPr>
              <a:t>是否有</a:t>
            </a:r>
            <a:r>
              <a:rPr lang="zh-TW" altLang="en-US" dirty="0">
                <a:solidFill>
                  <a:prstClr val="black"/>
                </a:solidFill>
                <a:latin typeface="+mn-ea"/>
              </a:rPr>
              <a:t>已安排足夠的</a:t>
            </a:r>
            <a:r>
              <a:rPr lang="zh-TW" altLang="en-US" b="1" dirty="0">
                <a:solidFill>
                  <a:prstClr val="black"/>
                </a:solidFill>
                <a:latin typeface="+mn-ea"/>
              </a:rPr>
              <a:t>監督及安全訓練</a:t>
            </a:r>
            <a:r>
              <a:rPr lang="en-US" altLang="zh-TW" b="1" dirty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zh-TW" dirty="0">
                <a:solidFill>
                  <a:prstClr val="black"/>
                </a:solidFill>
                <a:latin typeface="+mn-ea"/>
              </a:rPr>
              <a:t>?</a:t>
            </a:r>
            <a:endParaRPr kumimoji="0" lang="zh-HK" alt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8881" y="2289175"/>
            <a:ext cx="39794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尋求協助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需要設計和安裝天秤底座臨時結構</a:t>
            </a: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？</a:t>
            </a:r>
            <a:endParaRPr kumimoji="0" lang="en-US" altLang="zh-T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能否</a:t>
            </a:r>
            <a:r>
              <a:rPr lang="zh-TW" altLang="en-US" sz="2000" b="1" dirty="0">
                <a:solidFill>
                  <a:prstClr val="black"/>
                </a:solidFill>
                <a:latin typeface="+mn-ea"/>
              </a:rPr>
              <a:t>按設計</a:t>
            </a: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和</a:t>
            </a:r>
            <a:r>
              <a:rPr lang="zh-TW" altLang="en-US" sz="2000" b="1" dirty="0">
                <a:solidFill>
                  <a:prstClr val="black"/>
                </a:solidFill>
                <a:latin typeface="+mn-ea"/>
              </a:rPr>
              <a:t>施工方案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程序</a:t>
            </a: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安裝天秤</a:t>
            </a:r>
            <a:r>
              <a:rPr kumimoji="0" lang="en-US" altLang="zh-T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?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如果工作</a:t>
            </a:r>
            <a:r>
              <a:rPr lang="zh-TW" altLang="en-US" sz="2000" b="1" dirty="0">
                <a:solidFill>
                  <a:prstClr val="black"/>
                </a:solidFill>
                <a:latin typeface="+mn-ea"/>
              </a:rPr>
              <a:t>環境發生變化</a:t>
            </a: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，是否應該進行</a:t>
            </a:r>
            <a:r>
              <a:rPr lang="zh-TW" altLang="en-US" sz="2000" b="1" dirty="0">
                <a:solidFill>
                  <a:prstClr val="black"/>
                </a:solidFill>
                <a:latin typeface="+mn-ea"/>
              </a:rPr>
              <a:t>動態風險評估</a:t>
            </a: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以確保風險得到需要及妥善的管理？</a:t>
            </a:r>
            <a:endParaRPr kumimoji="0" lang="en-US" altLang="zh-TW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83074" y="1639133"/>
            <a:ext cx="3979401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危險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solidFill>
                  <a:srgbClr val="FF0000"/>
                </a:solidFill>
                <a:ea typeface="新細明體" panose="02020500000000000000" pitchFamily="18" charset="-120"/>
              </a:rPr>
              <a:t>人體被塔式起重機</a:t>
            </a:r>
            <a:endParaRPr lang="en-US" altLang="zh-TW" sz="2000" b="1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lvl="0" algn="ctr">
              <a:defRPr/>
            </a:pPr>
            <a:r>
              <a:rPr lang="zh-TW" altLang="en-US" sz="20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塌下因而</a:t>
            </a:r>
            <a:r>
              <a:rPr lang="zh-TW" altLang="en-US" sz="2000" b="1" dirty="0">
                <a:solidFill>
                  <a:srgbClr val="FF0000"/>
                </a:solidFill>
                <a:ea typeface="新細明體" panose="02020500000000000000" pitchFamily="18" charset="-120"/>
              </a:rPr>
              <a:t>壓死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57" y="5724936"/>
            <a:ext cx="3745117" cy="107154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8032795" y="4132669"/>
            <a:ext cx="37937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妥善安排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zh-TW" altLang="en-US" dirty="0">
              <a:solidFill>
                <a:prstClr val="black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/>
              <a:t>在設計天秤的底座時，是否有考慮支撐臨時底座的所有因素，並有提供足夠承托？</a:t>
            </a:r>
            <a:endParaRPr lang="en-US" altLang="zh-TW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/>
              <a:t>天秤安裝完成後，合資格工程師是否對安裝進行了</a:t>
            </a:r>
            <a:r>
              <a:rPr lang="zh-TW" altLang="en-US" b="1" dirty="0"/>
              <a:t>全面檢查</a:t>
            </a:r>
            <a:r>
              <a:rPr lang="zh-TW" altLang="en-US" dirty="0"/>
              <a:t>？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1794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104" y="1573940"/>
            <a:ext cx="3688080" cy="489852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64642" y="871399"/>
            <a:ext cx="8648521" cy="76944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如果比多次機會，我可以點做好？</a:t>
            </a:r>
            <a:endParaRPr kumimoji="0" lang="zh-HK" alt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584770" y="5120640"/>
            <a:ext cx="3028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10</a:t>
            </a:r>
            <a:r>
              <a:rPr kumimoji="0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秒思考時間</a:t>
            </a:r>
            <a:endParaRPr kumimoji="0" lang="zh-HK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9" name="內容版面配置區 3"/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04270" y="2024200"/>
            <a:ext cx="4382182" cy="301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FAD6D51-F870-4435-B674-CA291E310335}"/>
              </a:ext>
            </a:extLst>
          </p:cNvPr>
          <p:cNvSpPr txBox="1"/>
          <p:nvPr/>
        </p:nvSpPr>
        <p:spPr>
          <a:xfrm>
            <a:off x="4562610" y="6089163"/>
            <a:ext cx="7050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人？ 機？ 物？ 法？ 環？ 時？其他？</a:t>
            </a:r>
            <a:endParaRPr kumimoji="0" lang="zh-HK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3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099F71-BDC6-38A3-0E4B-7AF2C0EF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589" y="531976"/>
            <a:ext cx="8115747" cy="1051484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如何 對危險說不？</a:t>
            </a:r>
            <a:endParaRPr lang="en-US" sz="6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00FD6B-6DC3-A327-40B6-F6F2CB5E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12</a:t>
            </a:fld>
            <a:endParaRPr lang="zh-HK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77E2C04-A98F-EA40-268D-3EF8EDDDEF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5" y="359545"/>
            <a:ext cx="2175874" cy="149982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8B12B0E-8D74-EE16-0E0B-19596C50AA67}"/>
              </a:ext>
            </a:extLst>
          </p:cNvPr>
          <p:cNvSpPr txBox="1"/>
          <p:nvPr/>
        </p:nvSpPr>
        <p:spPr>
          <a:xfrm>
            <a:off x="1360715" y="2108204"/>
            <a:ext cx="6097464" cy="45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1) </a:t>
            </a:r>
            <a:r>
              <a:rPr lang="zh-TW" sz="2400" b="1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不斷學習安全知識及吸收經驗</a:t>
            </a:r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! 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58D3106-CD53-1F57-080F-2658EFE02A26}"/>
              </a:ext>
            </a:extLst>
          </p:cNvPr>
          <p:cNvSpPr txBox="1"/>
          <p:nvPr/>
        </p:nvSpPr>
        <p:spPr>
          <a:xfrm>
            <a:off x="1694717" y="2569616"/>
            <a:ext cx="9821335" cy="45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buNone/>
              <a:tabLst>
                <a:tab pos="447675" algn="l"/>
              </a:tabLst>
            </a:pP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2400" b="1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遇到有安全問題、就多詢問！問多啲、識多啲</a:t>
            </a: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chemeClr val="accent6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991B470-E7D1-58FB-A6D1-DF259065EFFB}"/>
              </a:ext>
            </a:extLst>
          </p:cNvPr>
          <p:cNvSpPr txBox="1"/>
          <p:nvPr/>
        </p:nvSpPr>
        <p:spPr>
          <a:xfrm>
            <a:off x="1359251" y="3110308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2E75B6"/>
                </a:solidFill>
                <a:effectLst/>
                <a:latin typeface="+mn-ea"/>
                <a:cs typeface="Times New Roman" panose="02020603050405020304" pitchFamily="18" charset="0"/>
              </a:rPr>
              <a:t>2) </a:t>
            </a:r>
            <a:r>
              <a:rPr lang="zh-TW" sz="2400" b="1">
                <a:solidFill>
                  <a:srgbClr val="2E75B6"/>
                </a:solidFill>
                <a:effectLst/>
                <a:latin typeface="+mn-ea"/>
                <a:cs typeface="Times New Roman" panose="02020603050405020304" pitchFamily="18" charset="0"/>
              </a:rPr>
              <a:t>先觀察工作環境 及 評估工作區安全情況</a:t>
            </a:r>
            <a:r>
              <a:rPr lang="en-US" altLang="zh-TW" sz="2400" b="1" dirty="0">
                <a:solidFill>
                  <a:srgbClr val="2E75B6"/>
                </a:solidFill>
                <a:effectLst/>
                <a:latin typeface="+mn-ea"/>
                <a:cs typeface="Times New Roman" panose="02020603050405020304" pitchFamily="18" charset="0"/>
              </a:rPr>
              <a:t> ?</a:t>
            </a:r>
            <a:r>
              <a:rPr lang="zh-TW" sz="2400">
                <a:solidFill>
                  <a:srgbClr val="2E75B6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7F425E4-523C-90A4-2BA6-B2EB3CA0AA44}"/>
              </a:ext>
            </a:extLst>
          </p:cNvPr>
          <p:cNvSpPr txBox="1"/>
          <p:nvPr/>
        </p:nvSpPr>
        <p:spPr>
          <a:xfrm>
            <a:off x="1694716" y="3562896"/>
            <a:ext cx="10236026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buNone/>
              <a:tabLst>
                <a:tab pos="447675" algn="l"/>
              </a:tabLst>
            </a:pP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2400" b="1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找出何謂危險</a:t>
            </a: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? </a:t>
            </a:r>
            <a:r>
              <a:rPr lang="zh-TW" sz="2400" b="1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何謂安全</a:t>
            </a:r>
            <a:r>
              <a:rPr lang="en-US" altLang="zh-TW" sz="2400" b="1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</a:rPr>
              <a:t>?</a:t>
            </a:r>
            <a:r>
              <a:rPr lang="zh-TW" sz="2400" b="1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 需考慮 人、機、物、法、環 因素方式去思考</a:t>
            </a: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!)</a:t>
            </a:r>
            <a:endParaRPr lang="en-US" sz="2400" b="1" dirty="0">
              <a:solidFill>
                <a:schemeClr val="accent6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47CFBCB-1DEC-C9FE-D83E-A22201734160}"/>
              </a:ext>
            </a:extLst>
          </p:cNvPr>
          <p:cNvSpPr txBox="1"/>
          <p:nvPr/>
        </p:nvSpPr>
        <p:spPr>
          <a:xfrm>
            <a:off x="1360714" y="4164459"/>
            <a:ext cx="10236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3) </a:t>
            </a:r>
            <a:r>
              <a:rPr lang="zh-TW" sz="2400" b="1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是否要做足開工前檢查</a:t>
            </a:r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? </a:t>
            </a:r>
            <a:r>
              <a:rPr lang="zh-TW" sz="2400" b="1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找出最危險及致命部份來檢查</a:t>
            </a:r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C797FD3-BE06-856A-D9B5-2C5BE4D6E602}"/>
              </a:ext>
            </a:extLst>
          </p:cNvPr>
          <p:cNvSpPr txBox="1"/>
          <p:nvPr/>
        </p:nvSpPr>
        <p:spPr>
          <a:xfrm>
            <a:off x="1694717" y="4662179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2400" b="1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做足啲、問多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D</a:t>
            </a:r>
            <a:r>
              <a:rPr lang="zh-TW" sz="2400" b="1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、安全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D!)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11B30BA-A3AA-9562-C7CE-1534CEC649E0}"/>
              </a:ext>
            </a:extLst>
          </p:cNvPr>
          <p:cNvSpPr txBox="1"/>
          <p:nvPr/>
        </p:nvSpPr>
        <p:spPr>
          <a:xfrm>
            <a:off x="1360715" y="521886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4) </a:t>
            </a:r>
            <a:r>
              <a:rPr lang="zh-TW" sz="2400" b="1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遇到有重大風險，應停止工作</a:t>
            </a:r>
            <a:r>
              <a:rPr lang="zh-TW" sz="240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zh-TW" sz="2400" b="1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尋求協助 </a:t>
            </a:r>
            <a:r>
              <a:rPr lang="en-US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!</a:t>
            </a:r>
            <a:r>
              <a:rPr lang="en-US" sz="2400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2296051-C57E-03C4-656B-9938C0ECBF89}"/>
              </a:ext>
            </a:extLst>
          </p:cNvPr>
          <p:cNvSpPr txBox="1"/>
          <p:nvPr/>
        </p:nvSpPr>
        <p:spPr>
          <a:xfrm>
            <a:off x="1694716" y="5675612"/>
            <a:ext cx="9952997" cy="854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buNone/>
              <a:tabLst>
                <a:tab pos="447675" algn="l"/>
              </a:tabLst>
            </a:pP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如果自己沒有能力應對風險、就應該拿出勇氣來對危險說不 ！向上級解釋相關工作風險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尋求協助解決相關安全問題</a:t>
            </a: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!)</a:t>
            </a:r>
            <a:endParaRPr lang="en-US" sz="3200" b="1" dirty="0">
              <a:solidFill>
                <a:schemeClr val="accent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58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130206" y="379639"/>
            <a:ext cx="1233577" cy="63341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</a:rPr>
              <a:t>結論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533" y="2869750"/>
            <a:ext cx="7136667" cy="385172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218599" y="1075162"/>
            <a:ext cx="80588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安全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知識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+ 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安全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意識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+ 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安全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習慣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+ </a:t>
            </a:r>
            <a:r>
              <a:rPr kumimoji="0" lang="zh-HK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安全</a:t>
            </a:r>
            <a:r>
              <a:rPr kumimoji="0" lang="zh-HK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態度</a:t>
            </a:r>
            <a:endParaRPr kumimoji="0" lang="zh-TW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5752535" y="1750640"/>
            <a:ext cx="990993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71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A8C4-667F-4BCA-A7DE-942F7C0FB6DD}" type="slidenum">
              <a:rPr lang="zh-HK" altLang="en-US" smtClean="0"/>
              <a:t>14</a:t>
            </a:fld>
            <a:endParaRPr lang="zh-HK" altLang="en-US" dirty="0"/>
          </a:p>
        </p:txBody>
      </p:sp>
      <p:sp>
        <p:nvSpPr>
          <p:cNvPr id="7" name="矩形 6"/>
          <p:cNvSpPr/>
          <p:nvPr/>
        </p:nvSpPr>
        <p:spPr>
          <a:xfrm>
            <a:off x="1298089" y="5979018"/>
            <a:ext cx="2630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200" dirty="0"/>
              <a:t>Source </a:t>
            </a:r>
            <a:r>
              <a:rPr lang="en-US" altLang="zh-TW" sz="1200" dirty="0"/>
              <a:t>@ </a:t>
            </a:r>
            <a:r>
              <a:rPr lang="en-US" altLang="zh-HK" sz="1200" dirty="0">
                <a:hlinkClick r:id="rId2"/>
              </a:rPr>
              <a:t>https://cic.hk/files/page/51/Reference%20Material%20on%20Safety%20Roles%20and%20Responsibilities_Chi.pdf</a:t>
            </a:r>
            <a:r>
              <a:rPr lang="en-US" altLang="zh-HK" sz="1200" dirty="0"/>
              <a:t> </a:t>
            </a:r>
            <a:endParaRPr lang="zh-HK" altLang="en-US" sz="1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9601" t="35797" r="22736" b="13382"/>
          <a:stretch/>
        </p:blipFill>
        <p:spPr>
          <a:xfrm>
            <a:off x="1205596" y="290561"/>
            <a:ext cx="10545417" cy="574058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506075C-6C58-8C47-B38E-3FE72A2D930E}"/>
              </a:ext>
            </a:extLst>
          </p:cNvPr>
          <p:cNvSpPr/>
          <p:nvPr/>
        </p:nvSpPr>
        <p:spPr>
          <a:xfrm>
            <a:off x="5195417" y="5944561"/>
            <a:ext cx="2696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200" dirty="0"/>
              <a:t>Source </a:t>
            </a:r>
            <a:r>
              <a:rPr lang="en-US" altLang="zh-TW" sz="1200" dirty="0"/>
              <a:t>@ </a:t>
            </a:r>
            <a:r>
              <a:rPr lang="en-US" altLang="zh-HK" sz="1200" dirty="0">
                <a:hlinkClick r:id="rId4"/>
              </a:rPr>
              <a:t>https://www.cic.hk/files/page/50/V10_6_e_V00_July%202010.pdf</a:t>
            </a:r>
            <a:r>
              <a:rPr lang="en-US" altLang="zh-HK" sz="1200" dirty="0"/>
              <a:t> </a:t>
            </a:r>
            <a:endParaRPr lang="zh-HK" altLang="en-US" sz="12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36ED47E-6949-FBC4-116D-6850E8BC548B}"/>
              </a:ext>
            </a:extLst>
          </p:cNvPr>
          <p:cNvSpPr/>
          <p:nvPr/>
        </p:nvSpPr>
        <p:spPr>
          <a:xfrm>
            <a:off x="9158344" y="5934669"/>
            <a:ext cx="2592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Source @ </a:t>
            </a:r>
            <a:r>
              <a:rPr lang="en-US" altLang="zh-HK" sz="1200" dirty="0">
                <a:hlinkClick r:id="rId5"/>
              </a:rPr>
              <a:t>https://www.bd.gov.hk/doc/tc/resources/codes-and-references/code-and-design-manuals/SS2009_c.pdf</a:t>
            </a:r>
            <a:r>
              <a:rPr lang="en-US" altLang="zh-HK" sz="1200" dirty="0"/>
              <a:t> 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3648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15</a:t>
            </a:fld>
            <a:endParaRPr lang="zh-HK" altLang="en-US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62841" y="740321"/>
            <a:ext cx="7633007" cy="525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 idx="4294967295"/>
          </p:nvPr>
        </p:nvSpPr>
        <p:spPr>
          <a:xfrm>
            <a:off x="1699129" y="6039643"/>
            <a:ext cx="8560429" cy="63341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>
                <a:latin typeface="微軟正黑體" panose="020B0604030504040204" pitchFamily="34" charset="-120"/>
              </a:rPr>
              <a:t>生命第一，對危險說不；人人有責、各司其職</a:t>
            </a: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30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16</a:t>
            </a:fld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743" y="1730964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5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0" y="1158844"/>
            <a:ext cx="12191999" cy="56917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50607" y="619830"/>
            <a:ext cx="4263566" cy="1152801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 </a:t>
            </a:r>
            <a:endParaRPr lang="zh-HK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096197"/>
              </p:ext>
            </p:extLst>
          </p:nvPr>
        </p:nvGraphicFramePr>
        <p:xfrm>
          <a:off x="577912" y="1397976"/>
          <a:ext cx="11036173" cy="41608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4415">
                  <a:extLst>
                    <a:ext uri="{9D8B030D-6E8A-4147-A177-3AD203B41FA5}">
                      <a16:colId xmlns:a16="http://schemas.microsoft.com/office/drawing/2014/main" val="1114719634"/>
                    </a:ext>
                  </a:extLst>
                </a:gridCol>
                <a:gridCol w="6581819">
                  <a:extLst>
                    <a:ext uri="{9D8B030D-6E8A-4147-A177-3AD203B41FA5}">
                      <a16:colId xmlns:a16="http://schemas.microsoft.com/office/drawing/2014/main" val="3522483943"/>
                    </a:ext>
                  </a:extLst>
                </a:gridCol>
                <a:gridCol w="2179939">
                  <a:extLst>
                    <a:ext uri="{9D8B030D-6E8A-4147-A177-3AD203B41FA5}">
                      <a16:colId xmlns:a16="http://schemas.microsoft.com/office/drawing/2014/main" val="2165586218"/>
                    </a:ext>
                  </a:extLst>
                </a:gridCol>
              </a:tblGrid>
              <a:tr h="8385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>
                          <a:latin typeface="+mn-ea"/>
                          <a:ea typeface="+mn-ea"/>
                        </a:rPr>
                        <a:t>發生意外日期</a:t>
                      </a:r>
                      <a:endParaRPr lang="zh-HK" altLang="en-US" sz="2600">
                        <a:latin typeface="+mn-ea"/>
                        <a:ea typeface="+mn-ea"/>
                      </a:endParaRPr>
                    </a:p>
                  </a:txBody>
                  <a:tcPr marL="86522" marR="86522" marT="43261" marB="43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>
                          <a:latin typeface="+mn-ea"/>
                          <a:ea typeface="+mn-ea"/>
                        </a:rPr>
                        <a:t>意外摘要</a:t>
                      </a:r>
                      <a:endParaRPr lang="zh-HK" altLang="en-US" sz="2600">
                        <a:latin typeface="+mn-ea"/>
                        <a:ea typeface="+mn-ea"/>
                      </a:endParaRPr>
                    </a:p>
                  </a:txBody>
                  <a:tcPr marL="86522" marR="86522" marT="43261" marB="43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>
                          <a:latin typeface="+mn-ea"/>
                          <a:ea typeface="+mn-ea"/>
                        </a:rPr>
                        <a:t>估計</a:t>
                      </a:r>
                      <a:r>
                        <a:rPr lang="zh-TW" altLang="en-US" sz="2800" kern="1200">
                          <a:latin typeface="+mn-ea"/>
                          <a:ea typeface="+mn-ea"/>
                        </a:rPr>
                        <a:t>死因</a:t>
                      </a:r>
                      <a:endParaRPr lang="zh-TW" altLang="en-US" sz="2800" b="1" kern="120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6522" marR="86522" marT="43261" marB="43261" anchor="ctr"/>
                </a:tc>
                <a:extLst>
                  <a:ext uri="{0D108BD9-81ED-4DB2-BD59-A6C34878D82A}">
                    <a16:rowId xmlns:a16="http://schemas.microsoft.com/office/drawing/2014/main" val="764839884"/>
                  </a:ext>
                </a:extLst>
              </a:tr>
              <a:tr h="1632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HK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  <a:endParaRPr lang="zh-HK" altLang="en-US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在這場致命的事故中，有</a:t>
                      </a: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人死亡。</a:t>
                      </a:r>
                      <a:endParaRPr lang="en-US" altLang="zh-TW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死者</a:t>
                      </a:r>
                      <a:r>
                        <a:rPr lang="zh-TW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姓</a:t>
                      </a:r>
                      <a:r>
                        <a:rPr lang="zh-TW" altLang="en-US" sz="2000" b="0" i="0" u="sng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潘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歲）男工人，任職工程師助理。</a:t>
                      </a:r>
                      <a:endParaRPr lang="en-US" altLang="zh-TW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死者姓</a:t>
                      </a:r>
                      <a:r>
                        <a:rPr lang="zh-TW" altLang="en-US" sz="2000" b="0" i="0" u="sng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徐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歲）男工人，任職外判工程師。</a:t>
                      </a:r>
                      <a:endParaRPr lang="en-US" altLang="zh-TW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死者姓</a:t>
                      </a:r>
                      <a:r>
                        <a:rPr lang="zh-TW" altLang="en-US" sz="2000" b="0" i="0" u="sng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歲）男工人，任職電工。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日上午近</a:t>
                      </a: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時左右，秀茂坪安達臣道地盤天秤塌下，造成至</a:t>
                      </a: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死</a:t>
                      </a: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傷。初步估計與天秤底基座臨時結構不穩有關。</a:t>
                      </a:r>
                      <a:endParaRPr lang="en-US" altLang="zh-TW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 Source @ https://www.hk01.com/%E7%AA%81%E7%99%BC/812520/%E5%AE%89%E9%81%94%E8%87%A3%E9%81%93%E5%86%A7%E5%A4%A9%E7%A7%A4-%E8%A2%AB%E5%9B%B0%E5%A4%A9%E7%A7%A4%E5%BA%957%E5%B0%8F%E6%99%82%E4%B8%8D%E6%B2%BB-25%E6%AD%B2%E6%AD%BB%E8%80%85%E7%82%BA%E5%A4%96%E5%88%A4%E5%B7%A5%E7%A8%8B%E5%B8%AB 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人體被塔式起重機塌下因而壓死</a:t>
                      </a:r>
                      <a:endParaRPr lang="zh-HK" altLang="en-US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9557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36972" y="321817"/>
            <a:ext cx="6588663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lvl="0"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2022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年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9</a:t>
            </a:r>
            <a:r>
              <a:rPr lang="zh-TW" altLang="en-US" sz="4000" b="1" dirty="0">
                <a:solidFill>
                  <a:prstClr val="black"/>
                </a:solidFill>
                <a:latin typeface="+mn-ea"/>
              </a:rPr>
              <a:t>月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建造業致命意外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427CE70-E3FD-4B3D-A852-10364F715FE7}"/>
              </a:ext>
            </a:extLst>
          </p:cNvPr>
          <p:cNvSpPr txBox="1"/>
          <p:nvPr/>
        </p:nvSpPr>
        <p:spPr>
          <a:xfrm>
            <a:off x="1297481" y="6227209"/>
            <a:ext cx="925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免責聲明：以下討論僅用於學術教學和分享。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Disclaimer: the following discussions are purely for academic teaching and sharing only.</a:t>
            </a:r>
            <a:endParaRPr kumimoji="0" lang="zh-HK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6" t="1760" r="2460"/>
          <a:stretch/>
        </p:blipFill>
        <p:spPr>
          <a:xfrm>
            <a:off x="1385337" y="0"/>
            <a:ext cx="10004491" cy="6802322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7703513" y="1185803"/>
            <a:ext cx="2817365" cy="398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2022 - 9 - 7</a:t>
            </a:r>
          </a:p>
          <a:p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潘</a:t>
            </a:r>
            <a:r>
              <a:rPr lang="zh-HK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先生</a:t>
            </a:r>
            <a:endParaRPr lang="en-US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US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r>
              <a:rPr lang="zh-HK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徐先生</a:t>
            </a:r>
            <a:endParaRPr lang="en-US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US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r>
              <a:rPr lang="zh-HK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許先生</a:t>
            </a:r>
          </a:p>
          <a:p>
            <a:endParaRPr lang="zh-HK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US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US" altLang="zh-H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GB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endParaRPr lang="en-GB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endParaRPr lang="en-GB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endParaRPr lang="zh-TW" altLang="zh-H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 </a:t>
            </a:r>
            <a:endParaRPr lang="zh-TW" altLang="zh-H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pPr>
              <a:spcBef>
                <a:spcPts val="0"/>
              </a:spcBef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 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pPr>
              <a:spcBef>
                <a:spcPts val="0"/>
              </a:spcBef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64056" y="5956240"/>
            <a:ext cx="88898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HK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香港各大傳媒</a:t>
            </a:r>
            <a:endParaRPr lang="en-US" altLang="zh-TW" sz="1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dirty="0"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A8C4-667F-4BCA-A7DE-942F7C0FB6DD}" type="slidenum">
              <a:rPr lang="zh-HK" altLang="en-US" smtClean="0"/>
              <a:t>3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33" y="2143422"/>
            <a:ext cx="556613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22" y="9236"/>
            <a:ext cx="1221462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</a:rPr>
              <a:t>反思事故發生的原因</a:t>
            </a:r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4</a:t>
            </a:fld>
            <a:endParaRPr lang="zh-HK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75896" y="5950726"/>
            <a:ext cx="8927098" cy="7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96014" y="5771574"/>
            <a:ext cx="6804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>
                <a:solidFill>
                  <a:schemeClr val="bg1"/>
                </a:solidFill>
              </a:rPr>
              <a:t>免責聲明：</a:t>
            </a:r>
          </a:p>
          <a:p>
            <a:r>
              <a:rPr lang="zh-TW" altLang="en-US" sz="1400">
                <a:solidFill>
                  <a:schemeClr val="bg1"/>
                </a:solidFill>
              </a:rPr>
              <a:t>下述之估計意外成因是根據新聞報導內容所作出之初步猜測，可能並不等同事實及全部。以上內容不構成有關事宜或任何其他事宜的專業意見。此外，對採用或不採用本訊息所引致的任何後果，建造業議會 </a:t>
            </a:r>
            <a:r>
              <a:rPr lang="en-US" altLang="zh-TW" sz="1400" dirty="0">
                <a:solidFill>
                  <a:schemeClr val="bg1"/>
                </a:solidFill>
              </a:rPr>
              <a:t>(</a:t>
            </a:r>
            <a:r>
              <a:rPr lang="zh-TW" altLang="en-US" sz="1400">
                <a:solidFill>
                  <a:schemeClr val="bg1"/>
                </a:solidFill>
              </a:rPr>
              <a:t>包括議會成員及僱員）概不負責。</a:t>
            </a:r>
          </a:p>
          <a:p>
            <a:endParaRPr lang="zh-HK" altLang="en-US" sz="1400">
              <a:solidFill>
                <a:schemeClr val="bg1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DF01877-6500-4CF9-9151-290390FBFCDA}"/>
              </a:ext>
            </a:extLst>
          </p:cNvPr>
          <p:cNvSpPr txBox="1"/>
          <p:nvPr/>
        </p:nvSpPr>
        <p:spPr>
          <a:xfrm>
            <a:off x="1019111" y="2653406"/>
            <a:ext cx="5838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>
                <a:solidFill>
                  <a:srgbClr val="FFFF00"/>
                </a:solidFill>
              </a:rPr>
              <a:t>人？ 機？ 物？ 法？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algn="ctr"/>
            <a:r>
              <a:rPr lang="zh-TW" altLang="en-US" sz="4800">
                <a:solidFill>
                  <a:srgbClr val="FFFF00"/>
                </a:solidFill>
              </a:rPr>
              <a:t> 環？ 時？ 其他？ </a:t>
            </a:r>
            <a:endParaRPr lang="zh-HK" altLang="en-US" sz="4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0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C70DC-36FE-401E-A289-D014DC83A761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67135" y="173841"/>
            <a:ext cx="10394302" cy="1165253"/>
          </a:xfrm>
        </p:spPr>
        <p:txBody>
          <a:bodyPr>
            <a:normAutofit/>
          </a:bodyPr>
          <a:lstStyle/>
          <a:p>
            <a:r>
              <a:rPr lang="zh-TW" altLang="en-US" dirty="0"/>
              <a:t>安達臣道冧天秤</a:t>
            </a:r>
            <a:r>
              <a:rPr lang="en-US" altLang="zh-TW" dirty="0"/>
              <a:t>(</a:t>
            </a:r>
            <a:r>
              <a:rPr lang="zh-TW" altLang="en-US" dirty="0"/>
              <a:t>塔式起重機械</a:t>
            </a:r>
            <a:r>
              <a:rPr lang="en-US" altLang="zh-TW" dirty="0"/>
              <a:t>)</a:t>
            </a:r>
            <a:r>
              <a:rPr lang="zh-TW" altLang="en-US" dirty="0"/>
              <a:t>意外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idx="4294967295"/>
          </p:nvPr>
        </p:nvSpPr>
        <p:spPr>
          <a:xfrm>
            <a:off x="7762672" y="1539538"/>
            <a:ext cx="3991364" cy="44196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TW" sz="2600" b="0" dirty="0">
                <a:solidFill>
                  <a:schemeClr val="tx1"/>
                </a:solidFill>
              </a:rPr>
              <a:t>9</a:t>
            </a:r>
            <a:r>
              <a:rPr lang="zh-TW" altLang="en-US" sz="2600" b="0" dirty="0">
                <a:solidFill>
                  <a:schemeClr val="tx1"/>
                </a:solidFill>
              </a:rPr>
              <a:t>月</a:t>
            </a:r>
            <a:r>
              <a:rPr lang="en-US" altLang="zh-TW" sz="2600" b="0" dirty="0">
                <a:solidFill>
                  <a:schemeClr val="tx1"/>
                </a:solidFill>
              </a:rPr>
              <a:t>7</a:t>
            </a:r>
            <a:r>
              <a:rPr lang="zh-TW" altLang="en-US" sz="2600" b="0" dirty="0">
                <a:solidFill>
                  <a:schemeClr val="tx1"/>
                </a:solidFill>
              </a:rPr>
              <a:t>日，秀茂坪安達臣道地盤發生奪命工業意外。一個天秤倒塌，擊中貨櫃辦公室，導致</a:t>
            </a:r>
            <a:r>
              <a:rPr lang="en-US" altLang="zh-TW" sz="2600" b="0" dirty="0">
                <a:solidFill>
                  <a:schemeClr val="tx1"/>
                </a:solidFill>
              </a:rPr>
              <a:t>3</a:t>
            </a:r>
            <a:r>
              <a:rPr lang="zh-TW" altLang="en-US" sz="2600" b="0" dirty="0">
                <a:solidFill>
                  <a:schemeClr val="tx1"/>
                </a:solidFill>
              </a:rPr>
              <a:t>死</a:t>
            </a:r>
            <a:r>
              <a:rPr lang="en-US" altLang="zh-TW" sz="2600" b="0" dirty="0">
                <a:solidFill>
                  <a:schemeClr val="tx1"/>
                </a:solidFill>
              </a:rPr>
              <a:t>6</a:t>
            </a:r>
            <a:r>
              <a:rPr lang="zh-TW" altLang="en-US" sz="2600" b="0" dirty="0">
                <a:solidFill>
                  <a:schemeClr val="tx1"/>
                </a:solidFill>
              </a:rPr>
              <a:t>傷。意外中</a:t>
            </a:r>
            <a:r>
              <a:rPr lang="zh-TW" altLang="en-US" sz="2600" b="0" dirty="0">
                <a:solidFill>
                  <a:srgbClr val="FF0000"/>
                </a:solidFill>
              </a:rPr>
              <a:t>一名工人頭顱骨折及大量出血，當場證實死亡；另一工人身體多處骨折</a:t>
            </a:r>
            <a:r>
              <a:rPr lang="zh-TW" altLang="en-US" sz="2600" b="0" dirty="0">
                <a:solidFill>
                  <a:schemeClr val="tx1"/>
                </a:solidFill>
              </a:rPr>
              <a:t>，獲救時已沒有呼吸脈搏，送往聯合醫院後搶救，終告不治。另</a:t>
            </a:r>
            <a:r>
              <a:rPr lang="zh-TW" altLang="en-US" sz="2600" b="0" dirty="0">
                <a:solidFill>
                  <a:srgbClr val="FF0000"/>
                </a:solidFill>
              </a:rPr>
              <a:t>一名工人被困天秤基座底部，最後亦證實死亡</a:t>
            </a:r>
            <a:r>
              <a:rPr lang="zh-TW" altLang="en-US" sz="2600" b="0" dirty="0">
                <a:solidFill>
                  <a:schemeClr val="tx1"/>
                </a:solidFill>
              </a:rPr>
              <a:t>。</a:t>
            </a:r>
            <a:endParaRPr lang="zh-TW" altLang="en-US" sz="2000" b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736314" y="615962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資料來源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︰</a:t>
            </a:r>
            <a:r>
              <a:rPr lang="zh-HK" altLang="en-US" dirty="0">
                <a:solidFill>
                  <a:prstClr val="black"/>
                </a:solidFill>
                <a:ea typeface="新細明體" panose="02020500000000000000" pitchFamily="18" charset="-120"/>
              </a:rPr>
              <a:t>文匯報</a:t>
            </a: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3289" y="6251954"/>
            <a:ext cx="100581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資料內源：</a:t>
            </a:r>
            <a:r>
              <a:rPr lang="zh-TW" altLang="en-US" sz="1200" dirty="0">
                <a:hlinkClick r:id="rId3"/>
              </a:rPr>
              <a:t>安達臣道奪命意外地盤已被勒令停工 </a:t>
            </a:r>
            <a:r>
              <a:rPr lang="en-US" altLang="zh-TW" sz="1200" dirty="0">
                <a:hlinkClick r:id="rId3"/>
              </a:rPr>
              <a:t>- </a:t>
            </a:r>
            <a:r>
              <a:rPr lang="zh-TW" altLang="en-US" sz="1200" dirty="0">
                <a:hlinkClick r:id="rId3"/>
              </a:rPr>
              <a:t>香港 </a:t>
            </a:r>
            <a:r>
              <a:rPr lang="en-US" altLang="zh-TW" sz="1200" dirty="0">
                <a:hlinkClick r:id="rId3"/>
              </a:rPr>
              <a:t>- </a:t>
            </a:r>
            <a:r>
              <a:rPr lang="zh-TW" altLang="en-US" sz="1200" dirty="0">
                <a:hlinkClick r:id="rId3"/>
              </a:rPr>
              <a:t>香港文匯網 </a:t>
            </a:r>
            <a:r>
              <a:rPr lang="en-US" altLang="zh-TW" sz="1200" dirty="0">
                <a:hlinkClick r:id="rId3"/>
              </a:rPr>
              <a:t>(wenweipo.com)</a:t>
            </a:r>
            <a:r>
              <a:rPr lang="en-US" altLang="zh-TW" sz="1200" dirty="0"/>
              <a:t>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57" y="1539538"/>
            <a:ext cx="6387601" cy="42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8446" y="491420"/>
            <a:ext cx="10515600" cy="919163"/>
          </a:xfrm>
        </p:spPr>
        <p:txBody>
          <a:bodyPr/>
          <a:lstStyle/>
          <a:p>
            <a:r>
              <a:rPr lang="zh-TW" altLang="en-US" b="1" dirty="0"/>
              <a:t>反思意外發生的可能原因 </a:t>
            </a:r>
            <a:r>
              <a:rPr lang="en-US" altLang="zh-TW" b="1" dirty="0"/>
              <a:t>?</a:t>
            </a:r>
            <a:endParaRPr lang="zh-HK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68447" y="5931766"/>
            <a:ext cx="5127554" cy="789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免責聲明：</a:t>
            </a:r>
            <a:endParaRPr kumimoji="0" lang="zh-HK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上述之</a:t>
            </a:r>
            <a:r>
              <a:rPr kumimoji="0" lang="zh-TW" altLang="zh-H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估計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意外成因是根據新聞報導內容所作出之初步猜測，可能並不等同事實及全部。以上內容不構成有關事宜或任何其他事宜的專業意見。此外，對採用或不採用本訊息所引致的任何後果，建造業議會 </a:t>
            </a: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包括議會成員及僱員）概不負責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。</a:t>
            </a:r>
            <a:endParaRPr kumimoji="0" lang="zh-HK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74652" y="6246524"/>
            <a:ext cx="477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</a:rPr>
              <a:t>資料來源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</a:rPr>
              <a:t>︰</a:t>
            </a:r>
            <a:r>
              <a:rPr lang="zh-TW" altLang="en-US" sz="1600" dirty="0">
                <a:hlinkClick r:id="rId2"/>
              </a:rPr>
              <a:t>安達臣道冧天秤｜相片所見基座分離　地基或超重警報失效 </a:t>
            </a:r>
            <a:r>
              <a:rPr lang="en-US" altLang="zh-TW" sz="1600" dirty="0">
                <a:hlinkClick r:id="rId2"/>
              </a:rPr>
              <a:t>(hk01.com)</a:t>
            </a:r>
            <a:endParaRPr kumimoji="0" lang="zh-HK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90034" y="1268238"/>
            <a:ext cx="5725268" cy="497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8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dirty="0"/>
              <a:t>沒有</a:t>
            </a:r>
            <a:r>
              <a:rPr lang="zh-TW" altLang="en-US" sz="2400" dirty="0">
                <a:latin typeface="+mn-ea"/>
              </a:rPr>
              <a:t>切實</a:t>
            </a:r>
            <a:r>
              <a:rPr lang="zh-TW" altLang="en-US" sz="2400" dirty="0"/>
              <a:t>執行風險評估及安全施工程序；</a:t>
            </a:r>
            <a:endParaRPr lang="en-US" altLang="zh-TW" sz="2400" dirty="0"/>
          </a:p>
          <a:p>
            <a:pPr marL="342900" indent="-342900">
              <a:lnSpc>
                <a:spcPts val="288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342900" indent="-342900">
              <a:lnSpc>
                <a:spcPts val="288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dirty="0"/>
              <a:t>沒有針對相關風險制定預防措施；</a:t>
            </a:r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天秤</a:t>
            </a:r>
            <a:r>
              <a:rPr lang="en-US" altLang="zh-TW" sz="2400" dirty="0"/>
              <a:t>(</a:t>
            </a:r>
            <a:r>
              <a:rPr lang="zh-TW" altLang="en-US" sz="2400" dirty="0"/>
              <a:t>塔式起重機械</a:t>
            </a:r>
            <a:r>
              <a:rPr lang="en-US" altLang="zh-TW" sz="2400" dirty="0"/>
              <a:t>)</a:t>
            </a:r>
            <a:r>
              <a:rPr lang="zh-TW" altLang="en-US" sz="2400" dirty="0"/>
              <a:t>底座工字鐵結構的每個焊接面，是否有足夠的焊接</a:t>
            </a:r>
            <a:r>
              <a:rPr lang="en-US" altLang="zh-TW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在設計天秤的底座時，是否有考慮支撐臨時底座的所有因素，並有提供足夠承托？</a:t>
            </a:r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天秤安裝完成後，合資格工程師是否對安裝進行了全面檢查？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98" y="1789890"/>
            <a:ext cx="5725268" cy="361463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A099D1A-BEC3-579A-F5BF-8E85AED246EE}"/>
              </a:ext>
            </a:extLst>
          </p:cNvPr>
          <p:cNvSpPr/>
          <p:nvPr/>
        </p:nvSpPr>
        <p:spPr>
          <a:xfrm>
            <a:off x="3382392" y="4616388"/>
            <a:ext cx="2441359" cy="6747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934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A8C4-667F-4BCA-A7DE-942F7C0FB6DD}" type="slidenum">
              <a:rPr lang="zh-HK" altLang="en-US" smtClean="0"/>
              <a:t>7</a:t>
            </a:fld>
            <a:endParaRPr lang="zh-HK" altLang="en-US"/>
          </a:p>
        </p:txBody>
      </p:sp>
      <p:sp>
        <p:nvSpPr>
          <p:cNvPr id="7" name="矩形 6"/>
          <p:cNvSpPr/>
          <p:nvPr/>
        </p:nvSpPr>
        <p:spPr>
          <a:xfrm>
            <a:off x="1134154" y="6400412"/>
            <a:ext cx="102933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200" dirty="0"/>
              <a:t>Source @ HKHA </a:t>
            </a:r>
            <a:r>
              <a:rPr lang="zh-TW" altLang="en-US" sz="1200" dirty="0"/>
              <a:t>良好作業推廣套件</a:t>
            </a:r>
            <a:r>
              <a:rPr lang="en-US" altLang="zh-TW" sz="1200" dirty="0"/>
              <a:t>: </a:t>
            </a:r>
            <a:r>
              <a:rPr lang="zh-TW" altLang="en-US" sz="1200" dirty="0"/>
              <a:t>塔式起重機</a:t>
            </a:r>
            <a:r>
              <a:rPr lang="en-US" altLang="zh-TW" sz="1200" dirty="0"/>
              <a:t>(</a:t>
            </a:r>
            <a:r>
              <a:rPr lang="zh-TW" altLang="en-US" sz="1200" dirty="0"/>
              <a:t>天秤</a:t>
            </a:r>
            <a:r>
              <a:rPr lang="en-US" altLang="zh-TW" sz="1200" dirty="0"/>
              <a:t>)</a:t>
            </a:r>
            <a:r>
              <a:rPr lang="zh-TW" altLang="en-US" sz="1200" dirty="0"/>
              <a:t>吊運操作  </a:t>
            </a:r>
            <a:r>
              <a:rPr lang="en-US" altLang="zh-TW" sz="1200" dirty="0"/>
              <a:t>@ </a:t>
            </a:r>
            <a:r>
              <a:rPr lang="zh-HK" altLang="en-US" sz="1200" dirty="0">
                <a:hlinkClick r:id="rId2"/>
              </a:rPr>
              <a:t>安全手冊</a:t>
            </a:r>
            <a:r>
              <a:rPr lang="en-US" altLang="zh-HK" sz="1200" dirty="0">
                <a:hlinkClick r:id="rId2"/>
              </a:rPr>
              <a:t>/</a:t>
            </a:r>
            <a:r>
              <a:rPr lang="zh-HK" altLang="en-US" sz="1200" dirty="0">
                <a:hlinkClick r:id="rId2"/>
              </a:rPr>
              <a:t>小冊子 </a:t>
            </a:r>
            <a:r>
              <a:rPr lang="en-US" altLang="zh-HK" sz="1200" dirty="0">
                <a:hlinkClick r:id="rId2"/>
              </a:rPr>
              <a:t>- </a:t>
            </a:r>
            <a:r>
              <a:rPr lang="zh-HK" altLang="en-US" sz="1200" dirty="0">
                <a:hlinkClick r:id="rId2"/>
              </a:rPr>
              <a:t>工地安全 </a:t>
            </a:r>
            <a:r>
              <a:rPr lang="en-US" altLang="zh-HK" sz="1200" dirty="0">
                <a:hlinkClick r:id="rId2"/>
              </a:rPr>
              <a:t>| </a:t>
            </a:r>
            <a:r>
              <a:rPr lang="zh-HK" altLang="en-US" sz="1200" dirty="0">
                <a:hlinkClick r:id="rId2"/>
              </a:rPr>
              <a:t>香港房屋委員會及房屋署 </a:t>
            </a:r>
            <a:r>
              <a:rPr lang="en-US" altLang="zh-HK" sz="1200" dirty="0">
                <a:hlinkClick r:id="rId2"/>
              </a:rPr>
              <a:t>(housingauthority.gov.hk)</a:t>
            </a:r>
            <a:endParaRPr lang="zh-HK" altLang="en-US" sz="1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23848" t="21804" r="26209" b="31013"/>
          <a:stretch/>
        </p:blipFill>
        <p:spPr>
          <a:xfrm>
            <a:off x="798847" y="301557"/>
            <a:ext cx="10806251" cy="56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A8C4-667F-4BCA-A7DE-942F7C0FB6DD}" type="slidenum">
              <a:rPr lang="zh-HK" altLang="en-US" smtClean="0"/>
              <a:t>8</a:t>
            </a:fld>
            <a:endParaRPr lang="zh-HK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711774" y="4863829"/>
            <a:ext cx="1284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200" dirty="0"/>
              <a:t>Source @ CIC </a:t>
            </a:r>
            <a:r>
              <a:rPr lang="zh-HK" altLang="en-US" sz="1200" dirty="0"/>
              <a:t>建造業安全訊息</a:t>
            </a:r>
            <a:r>
              <a:rPr lang="en-US" altLang="zh-HK" sz="1200" dirty="0"/>
              <a:t>016/ 022 </a:t>
            </a:r>
            <a:r>
              <a:rPr lang="zh-TW" altLang="en-US" sz="1200" dirty="0"/>
              <a:t>號 </a:t>
            </a:r>
            <a:r>
              <a:rPr lang="en-US" altLang="zh-TW" sz="1200" dirty="0"/>
              <a:t>@ </a:t>
            </a:r>
            <a:r>
              <a:rPr lang="en-US" altLang="zh-HK" sz="1200" dirty="0">
                <a:hlinkClick r:id="rId2"/>
              </a:rPr>
              <a:t>https://www.cic.hk/chi/main/safety-corner/alerts/</a:t>
            </a:r>
            <a:r>
              <a:rPr lang="en-US" altLang="zh-HK" sz="1200" dirty="0"/>
              <a:t> </a:t>
            </a:r>
            <a:endParaRPr lang="zh-HK" altLang="en-US" sz="1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27" t="19767" r="26344" b="11219"/>
          <a:stretch/>
        </p:blipFill>
        <p:spPr>
          <a:xfrm>
            <a:off x="1391055" y="243191"/>
            <a:ext cx="8881354" cy="661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0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A8C4-667F-4BCA-A7DE-942F7C0FB6DD}" type="slidenum">
              <a:rPr lang="zh-HK" altLang="en-US" smtClean="0"/>
              <a:t>9</a:t>
            </a:fld>
            <a:endParaRPr lang="zh-HK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711774" y="4863829"/>
            <a:ext cx="1284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200" dirty="0"/>
              <a:t>Source @ CIC </a:t>
            </a:r>
            <a:r>
              <a:rPr lang="zh-HK" altLang="en-US" sz="1200" dirty="0"/>
              <a:t>建造業安全訊息</a:t>
            </a:r>
            <a:r>
              <a:rPr lang="en-US" altLang="zh-HK" sz="1200" dirty="0"/>
              <a:t>016/ 022 </a:t>
            </a:r>
            <a:r>
              <a:rPr lang="zh-TW" altLang="en-US" sz="1200" dirty="0"/>
              <a:t>號 </a:t>
            </a:r>
            <a:r>
              <a:rPr lang="en-US" altLang="zh-TW" sz="1200" dirty="0"/>
              <a:t>@ </a:t>
            </a:r>
            <a:r>
              <a:rPr lang="en-US" altLang="zh-HK" sz="1200" dirty="0">
                <a:hlinkClick r:id="rId2"/>
              </a:rPr>
              <a:t>https://www.cic.hk/chi/main/safety-corner/alerts/</a:t>
            </a:r>
            <a:r>
              <a:rPr lang="en-US" altLang="zh-HK" sz="1200" dirty="0"/>
              <a:t> </a:t>
            </a:r>
            <a:endParaRPr lang="zh-HK" altLang="en-US" sz="1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42" t="19578" r="24418" b="10990"/>
          <a:stretch/>
        </p:blipFill>
        <p:spPr>
          <a:xfrm>
            <a:off x="1274322" y="-1"/>
            <a:ext cx="9348282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54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C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3918DB510FA4BB89B58D83351335C" ma:contentTypeVersion="13" ma:contentTypeDescription="Create a new document." ma:contentTypeScope="" ma:versionID="e6578955bff5d325646c6aac120adfb2">
  <xsd:schema xmlns:xsd="http://www.w3.org/2001/XMLSchema" xmlns:xs="http://www.w3.org/2001/XMLSchema" xmlns:p="http://schemas.microsoft.com/office/2006/metadata/properties" xmlns:ns3="8fbc7684-7090-46da-9803-59686e9cce6a" xmlns:ns4="3a42e523-aaab-42d3-b1cb-8d7b1453bf26" targetNamespace="http://schemas.microsoft.com/office/2006/metadata/properties" ma:root="true" ma:fieldsID="8ed68780f3f0332a3befbc5d0cc7912b" ns3:_="" ns4:_="">
    <xsd:import namespace="8fbc7684-7090-46da-9803-59686e9cce6a"/>
    <xsd:import namespace="3a42e523-aaab-42d3-b1cb-8d7b1453bf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c7684-7090-46da-9803-59686e9cce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2e523-aaab-42d3-b1cb-8d7b1453bf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6D6BC5-9C0F-4401-ADF3-6E4A915BCD6E}">
  <ds:schemaRefs>
    <ds:schemaRef ds:uri="http://purl.org/dc/terms/"/>
    <ds:schemaRef ds:uri="3a42e523-aaab-42d3-b1cb-8d7b1453bf26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fbc7684-7090-46da-9803-59686e9cce6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22173F-EE47-48BB-A3DC-E7B00FE371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429B28-11D8-4A67-8432-CC1C786E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c7684-7090-46da-9803-59686e9cce6a"/>
    <ds:schemaRef ds:uri="3a42e523-aaab-42d3-b1cb-8d7b1453b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1980</Words>
  <Application>Microsoft Office PowerPoint</Application>
  <PresentationFormat>寬螢幕</PresentationFormat>
  <Paragraphs>129</Paragraphs>
  <Slides>16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Microsoft YaHei Light</vt:lpstr>
      <vt:lpstr>微軟正黑體</vt:lpstr>
      <vt:lpstr>新細明體</vt:lpstr>
      <vt:lpstr>Arial</vt:lpstr>
      <vt:lpstr>Calibri</vt:lpstr>
      <vt:lpstr>Times New Roman</vt:lpstr>
      <vt:lpstr>Office 佈景主題</vt:lpstr>
      <vt:lpstr>2_Office 佈景主題</vt:lpstr>
      <vt:lpstr>《默哀會》</vt:lpstr>
      <vt:lpstr> </vt:lpstr>
      <vt:lpstr>PowerPoint 簡報</vt:lpstr>
      <vt:lpstr>反思事故發生的原因</vt:lpstr>
      <vt:lpstr>安達臣道冧天秤(塔式起重機械)意外</vt:lpstr>
      <vt:lpstr>反思意外發生的可能原因 ?</vt:lpstr>
      <vt:lpstr>PowerPoint 簡報</vt:lpstr>
      <vt:lpstr>PowerPoint 簡報</vt:lpstr>
      <vt:lpstr>PowerPoint 簡報</vt:lpstr>
      <vt:lpstr>如何可以避免意外發生</vt:lpstr>
      <vt:lpstr>PowerPoint 簡報</vt:lpstr>
      <vt:lpstr>如何 對危險說不？</vt:lpstr>
      <vt:lpstr>結論</vt:lpstr>
      <vt:lpstr>PowerPoint 簡報</vt:lpstr>
      <vt:lpstr>生命第一，對危險說不；人人有責、各司其職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 - Ryan Chow</dc:creator>
  <cp:lastModifiedBy>CSA - Ng Wai Lun</cp:lastModifiedBy>
  <cp:revision>44</cp:revision>
  <cp:lastPrinted>2022-08-10T01:46:38Z</cp:lastPrinted>
  <dcterms:created xsi:type="dcterms:W3CDTF">2020-06-12T08:00:00Z</dcterms:created>
  <dcterms:modified xsi:type="dcterms:W3CDTF">2022-10-10T02:31:29Z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0x0101008C63918DB510FA4BB89B58D83351335C</vt:lpwstr>
  </property>
</Properties>
</file>