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28"/>
  </p:notesMasterIdLst>
  <p:handoutMasterIdLst>
    <p:handoutMasterId r:id="rId29"/>
  </p:handoutMasterIdLst>
  <p:sldIdLst>
    <p:sldId id="539" r:id="rId6"/>
    <p:sldId id="550" r:id="rId7"/>
    <p:sldId id="515" r:id="rId8"/>
    <p:sldId id="493" r:id="rId9"/>
    <p:sldId id="516" r:id="rId10"/>
    <p:sldId id="565" r:id="rId11"/>
    <p:sldId id="566" r:id="rId12"/>
    <p:sldId id="567" r:id="rId13"/>
    <p:sldId id="568" r:id="rId14"/>
    <p:sldId id="569" r:id="rId15"/>
    <p:sldId id="570" r:id="rId16"/>
    <p:sldId id="560" r:id="rId17"/>
    <p:sldId id="558" r:id="rId18"/>
    <p:sldId id="559" r:id="rId19"/>
    <p:sldId id="581" r:id="rId20"/>
    <p:sldId id="577" r:id="rId21"/>
    <p:sldId id="578" r:id="rId22"/>
    <p:sldId id="579" r:id="rId23"/>
    <p:sldId id="580" r:id="rId24"/>
    <p:sldId id="442" r:id="rId25"/>
    <p:sldId id="430" r:id="rId26"/>
    <p:sldId id="548" r:id="rId27"/>
  </p:sldIdLst>
  <p:sldSz cx="12192000" cy="6858000"/>
  <p:notesSz cx="6807200" cy="99393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5B73D"/>
    <a:srgbClr val="338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676EF-479A-7DDC-44F5-4BBC53E13F4A}" v="1" dt="2022-08-09T04:55:01.766"/>
  </p1510:revLst>
</p1510:revInfo>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A - Ng Wai Lun" userId="S::wlng@cic.hk::b2b861d5-17e8-447e-81cc-5962bab893ca" providerId="AD" clId="Web-{54F676EF-479A-7DDC-44F5-4BBC53E13F4A}"/>
    <pc:docChg chg="delSld">
      <pc:chgData name="CSA - Ng Wai Lun" userId="S::wlng@cic.hk::b2b861d5-17e8-447e-81cc-5962bab893ca" providerId="AD" clId="Web-{54F676EF-479A-7DDC-44F5-4BBC53E13F4A}" dt="2022-08-09T04:55:01.766" v="0"/>
      <pc:docMkLst>
        <pc:docMk/>
      </pc:docMkLst>
      <pc:sldChg chg="del">
        <pc:chgData name="CSA - Ng Wai Lun" userId="S::wlng@cic.hk::b2b861d5-17e8-447e-81cc-5962bab893ca" providerId="AD" clId="Web-{54F676EF-479A-7DDC-44F5-4BBC53E13F4A}" dt="2022-08-09T04:55:01.766" v="0"/>
        <pc:sldMkLst>
          <pc:docMk/>
          <pc:sldMk cId="4080874064" sldId="5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9787"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5839" y="1"/>
            <a:ext cx="2949787" cy="498693"/>
          </a:xfrm>
          <a:prstGeom prst="rect">
            <a:avLst/>
          </a:prstGeom>
        </p:spPr>
        <p:txBody>
          <a:bodyPr vert="horz" lIns="91440" tIns="45720" rIns="91440" bIns="45720" rtlCol="0"/>
          <a:lstStyle>
            <a:lvl1pPr algn="r">
              <a:defRPr sz="1200"/>
            </a:lvl1pPr>
          </a:lstStyle>
          <a:p>
            <a:fld id="{AE308882-A0DF-4D85-8C05-B2C37FA5C2CF}" type="datetimeFigureOut">
              <a:rPr lang="zh-HK" altLang="en-US" smtClean="0"/>
              <a:t>10/8/2022</a:t>
            </a:fld>
            <a:endParaRPr lang="zh-HK" altLang="en-US"/>
          </a:p>
        </p:txBody>
      </p:sp>
      <p:sp>
        <p:nvSpPr>
          <p:cNvPr id="4" name="頁尾版面配置區 3"/>
          <p:cNvSpPr>
            <a:spLocks noGrp="1"/>
          </p:cNvSpPr>
          <p:nvPr>
            <p:ph type="ftr" sz="quarter" idx="2"/>
          </p:nvPr>
        </p:nvSpPr>
        <p:spPr>
          <a:xfrm>
            <a:off x="1" y="9440648"/>
            <a:ext cx="2949787" cy="49869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5839" y="9440648"/>
            <a:ext cx="2949787" cy="498692"/>
          </a:xfrm>
          <a:prstGeom prst="rect">
            <a:avLst/>
          </a:prstGeom>
        </p:spPr>
        <p:txBody>
          <a:bodyPr vert="horz" lIns="91440" tIns="45720" rIns="91440" bIns="45720" rtlCol="0" anchor="b"/>
          <a:lstStyle>
            <a:lvl1pPr algn="r">
              <a:defRPr sz="1200"/>
            </a:lvl1pPr>
          </a:lstStyle>
          <a:p>
            <a:fld id="{2777E51E-4910-47A2-8D8C-4065C6A9A140}" type="slidenum">
              <a:rPr lang="zh-HK" altLang="en-US" smtClean="0"/>
              <a:t>‹#›</a:t>
            </a:fld>
            <a:endParaRPr lang="zh-HK" altLang="en-US"/>
          </a:p>
        </p:txBody>
      </p:sp>
    </p:spTree>
    <p:extLst>
      <p:ext uri="{BB962C8B-B14F-4D97-AF65-F5344CB8AC3E}">
        <p14:creationId xmlns:p14="http://schemas.microsoft.com/office/powerpoint/2010/main" val="2385193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49787"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5841" y="1"/>
            <a:ext cx="2949787" cy="498693"/>
          </a:xfrm>
          <a:prstGeom prst="rect">
            <a:avLst/>
          </a:prstGeom>
        </p:spPr>
        <p:txBody>
          <a:bodyPr vert="horz" lIns="91440" tIns="45720" rIns="91440" bIns="45720" rtlCol="0"/>
          <a:lstStyle>
            <a:lvl1pPr algn="r">
              <a:defRPr sz="1200"/>
            </a:lvl1pPr>
          </a:lstStyle>
          <a:p>
            <a:fld id="{D7E21497-9F12-46C0-8ED6-0E06AFA45F01}" type="datetimeFigureOut">
              <a:rPr lang="zh-HK" altLang="en-US" smtClean="0"/>
              <a:t>10/8/2022</a:t>
            </a:fld>
            <a:endParaRPr lang="zh-HK"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3" y="9440650"/>
            <a:ext cx="2949787" cy="49869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5841" y="9440650"/>
            <a:ext cx="2949787" cy="498692"/>
          </a:xfrm>
          <a:prstGeom prst="rect">
            <a:avLst/>
          </a:prstGeom>
        </p:spPr>
        <p:txBody>
          <a:bodyPr vert="horz" lIns="91440" tIns="45720" rIns="91440" bIns="45720" rtlCol="0" anchor="b"/>
          <a:lstStyle>
            <a:lvl1pPr algn="r">
              <a:defRPr sz="1200"/>
            </a:lvl1pPr>
          </a:lstStyle>
          <a:p>
            <a:fld id="{13821B17-6499-45F5-ABFA-AC7FB8FE8137}" type="slidenum">
              <a:rPr lang="zh-HK" altLang="en-US" smtClean="0"/>
              <a:t>‹#›</a:t>
            </a:fld>
            <a:endParaRPr lang="zh-HK" altLang="en-US"/>
          </a:p>
        </p:txBody>
      </p:sp>
    </p:spTree>
    <p:extLst>
      <p:ext uri="{BB962C8B-B14F-4D97-AF65-F5344CB8AC3E}">
        <p14:creationId xmlns:p14="http://schemas.microsoft.com/office/powerpoint/2010/main" val="368204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1</a:t>
            </a:fld>
            <a:endParaRPr lang="zh-HK" altLang="en-US"/>
          </a:p>
        </p:txBody>
      </p:sp>
    </p:spTree>
    <p:extLst>
      <p:ext uri="{BB962C8B-B14F-4D97-AF65-F5344CB8AC3E}">
        <p14:creationId xmlns:p14="http://schemas.microsoft.com/office/powerpoint/2010/main" val="410283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13</a:t>
            </a:fld>
            <a:endParaRPr lang="zh-HK" altLang="en-US"/>
          </a:p>
        </p:txBody>
      </p:sp>
    </p:spTree>
    <p:extLst>
      <p:ext uri="{BB962C8B-B14F-4D97-AF65-F5344CB8AC3E}">
        <p14:creationId xmlns:p14="http://schemas.microsoft.com/office/powerpoint/2010/main" val="37019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14</a:t>
            </a:fld>
            <a:endParaRPr lang="zh-HK" altLang="en-US"/>
          </a:p>
        </p:txBody>
      </p:sp>
    </p:spTree>
    <p:extLst>
      <p:ext uri="{BB962C8B-B14F-4D97-AF65-F5344CB8AC3E}">
        <p14:creationId xmlns:p14="http://schemas.microsoft.com/office/powerpoint/2010/main" val="301358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20</a:t>
            </a:fld>
            <a:endParaRPr lang="zh-HK" altLang="en-US"/>
          </a:p>
        </p:txBody>
      </p:sp>
    </p:spTree>
    <p:extLst>
      <p:ext uri="{BB962C8B-B14F-4D97-AF65-F5344CB8AC3E}">
        <p14:creationId xmlns:p14="http://schemas.microsoft.com/office/powerpoint/2010/main" val="147720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350963"/>
            <a:ext cx="6483350" cy="3646487"/>
          </a:xfrm>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000E8B7F-BDB9-4DE6-AE1F-A54E8CB66615}" type="slidenum">
              <a:rPr lang="zh-HK" altLang="en-US" smtClean="0"/>
              <a:pPr/>
              <a:t>3</a:t>
            </a:fld>
            <a:endParaRPr lang="zh-HK" altLang="en-US"/>
          </a:p>
        </p:txBody>
      </p:sp>
    </p:spTree>
    <p:extLst>
      <p:ext uri="{BB962C8B-B14F-4D97-AF65-F5344CB8AC3E}">
        <p14:creationId xmlns:p14="http://schemas.microsoft.com/office/powerpoint/2010/main" val="42069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4</a:t>
            </a:fld>
            <a:endParaRPr lang="zh-HK" altLang="en-US"/>
          </a:p>
        </p:txBody>
      </p:sp>
    </p:spTree>
    <p:extLst>
      <p:ext uri="{BB962C8B-B14F-4D97-AF65-F5344CB8AC3E}">
        <p14:creationId xmlns:p14="http://schemas.microsoft.com/office/powerpoint/2010/main" val="115541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5</a:t>
            </a:fld>
            <a:endParaRPr lang="zh-HK" altLang="en-US"/>
          </a:p>
        </p:txBody>
      </p:sp>
    </p:spTree>
    <p:extLst>
      <p:ext uri="{BB962C8B-B14F-4D97-AF65-F5344CB8AC3E}">
        <p14:creationId xmlns:p14="http://schemas.microsoft.com/office/powerpoint/2010/main" val="168622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4D93B-945A-444C-959A-D79AAC4EAFB1}" type="slidenum">
              <a:rPr lang="en-US" altLang="zh-TW"/>
              <a:pPr/>
              <a:t>8</a:t>
            </a:fld>
            <a:endParaRPr lang="en-US" altLang="zh-TW"/>
          </a:p>
        </p:txBody>
      </p:sp>
      <p:sp>
        <p:nvSpPr>
          <p:cNvPr id="132098" name="Rectangle 2"/>
          <p:cNvSpPr>
            <a:spLocks noGrp="1" noRot="1" noChangeAspect="1" noChangeArrowheads="1" noTextEdit="1"/>
          </p:cNvSpPr>
          <p:nvPr>
            <p:ph type="sldImg"/>
          </p:nvPr>
        </p:nvSpPr>
        <p:spPr>
          <a:xfrm>
            <a:off x="393700" y="692150"/>
            <a:ext cx="6072188" cy="3414713"/>
          </a:xfrm>
          <a:ln w="12699" cap="flat">
            <a:solidFill>
              <a:schemeClr val="tx1"/>
            </a:solidFill>
          </a:ln>
          <a:extLst>
            <a:ext uri="{909E8E84-426E-40DD-AFC4-6F175D3DCCD1}">
              <a14:hiddenFill xmlns:a14="http://schemas.microsoft.com/office/drawing/2010/main">
                <a:noFill/>
              </a14:hiddenFill>
            </a:ext>
          </a:extLst>
        </p:spPr>
      </p:sp>
      <p:sp>
        <p:nvSpPr>
          <p:cNvPr id="132099" name="Rectangle 3"/>
          <p:cNvSpPr>
            <a:spLocks noGrp="1" noChangeArrowheads="1"/>
          </p:cNvSpPr>
          <p:nvPr>
            <p:ph type="body" idx="1"/>
          </p:nvPr>
        </p:nvSpPr>
        <p:spPr>
          <a:xfrm>
            <a:off x="914613" y="4344988"/>
            <a:ext cx="5030373" cy="4113212"/>
          </a:xfrm>
          <a:ln/>
        </p:spPr>
        <p:txBody>
          <a:bodyPr lIns="94487" tIns="47244" rIns="94487" bIns="47244"/>
          <a:lstStyle/>
          <a:p>
            <a:r>
              <a:rPr lang="zh-TW" altLang="en-US"/>
              <a:t>有冇同學知道 安全圍欄的標準？</a:t>
            </a:r>
            <a:endParaRPr lang="zh-HK" altLang="zh-HK"/>
          </a:p>
        </p:txBody>
      </p:sp>
    </p:spTree>
    <p:extLst>
      <p:ext uri="{BB962C8B-B14F-4D97-AF65-F5344CB8AC3E}">
        <p14:creationId xmlns:p14="http://schemas.microsoft.com/office/powerpoint/2010/main" val="308223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如果你遇到這個情況，你會怎樣處理？</a:t>
            </a:r>
            <a:endParaRPr lang="en-US"/>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9</a:t>
            </a:fld>
            <a:endParaRPr lang="zh-HK" altLang="en-US"/>
          </a:p>
        </p:txBody>
      </p:sp>
    </p:spTree>
    <p:extLst>
      <p:ext uri="{BB962C8B-B14F-4D97-AF65-F5344CB8AC3E}">
        <p14:creationId xmlns:p14="http://schemas.microsoft.com/office/powerpoint/2010/main" val="368469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HK"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10</a:t>
            </a:fld>
            <a:endParaRPr lang="zh-HK" altLang="en-US"/>
          </a:p>
        </p:txBody>
      </p:sp>
    </p:spTree>
    <p:extLst>
      <p:ext uri="{BB962C8B-B14F-4D97-AF65-F5344CB8AC3E}">
        <p14:creationId xmlns:p14="http://schemas.microsoft.com/office/powerpoint/2010/main" val="20834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1. </a:t>
            </a:r>
            <a:r>
              <a:rPr lang="zh-TW" altLang="en-US"/>
              <a:t>意外日期： </a:t>
            </a:r>
            <a:r>
              <a:rPr lang="en-US" altLang="zh-TW"/>
              <a:t>2021 </a:t>
            </a:r>
            <a:r>
              <a:rPr lang="zh-TW" altLang="en-US"/>
              <a:t>年 </a:t>
            </a:r>
            <a:r>
              <a:rPr lang="en-US" altLang="zh-TW"/>
              <a:t>4 </a:t>
            </a:r>
            <a:r>
              <a:rPr lang="zh-TW" altLang="en-US"/>
              <a:t>月 </a:t>
            </a:r>
            <a:r>
              <a:rPr lang="en-US" altLang="zh-TW"/>
              <a:t>2. </a:t>
            </a:r>
            <a:r>
              <a:rPr lang="zh-TW" altLang="en-US"/>
              <a:t>意外地點： 一個建築地盤 </a:t>
            </a:r>
            <a:r>
              <a:rPr lang="en-US" altLang="zh-TW"/>
              <a:t>3. </a:t>
            </a:r>
            <a:r>
              <a:rPr lang="zh-TW" altLang="en-US"/>
              <a:t>意外摘要： 一疊面板從貨車式 起重機上 卸下時 移位並擊中一名在起重機 載貨台上協助吊運工作的工人。工人隨即墮下至地上，並在同 日死亡。 </a:t>
            </a:r>
            <a:r>
              <a:rPr lang="en-US" altLang="zh-TW"/>
              <a:t>4. </a:t>
            </a:r>
            <a:r>
              <a:rPr lang="zh-TW" altLang="en-US"/>
              <a:t>給擁有人／承建商／僱主的職安警示： 為防止任何工人／僱員被起重機（例如貨車式起重機）吊起或 降下的負荷物所危害，負責該工作的起重機擁有人／承建商／ 僱主須提供及維持一個安全工作系統，該系統應包括，但不限 於以下各項：  委任合資格人士就吊運操作進行針對性的風險評估，在充分 考慮負荷物的大小、形狀、重量、重心及其包紮方法，以及 工作環境所涉及的影響後，找出所有與該工作相關的潛在危 害，尤需特別注意在吊運中的負荷物的任何意外移動</a:t>
            </a:r>
            <a:r>
              <a:rPr lang="en-US" altLang="zh-TW"/>
              <a:t>/</a:t>
            </a:r>
            <a:r>
              <a:rPr lang="zh-TW" altLang="en-US"/>
              <a:t>移位；  根據風險評估的結果，並在合乎相關安全法例、工作守則及 指引的要求下，制定吊運操作計劃，內容須涵蓋揀選適當的 起重機械／起重裝置，吊運方法／索具裝配方法，相關人員 的能力，及協助吊運操作的工人／僱員所需工作或停留的地 方，以減低工人／僱員面對的風險；  確保在吊運操作前，起重機已經由合資格檢驗員測試和徹底 職業安全及健康部 </a:t>
            </a:r>
            <a:r>
              <a:rPr lang="en-US" altLang="zh-TW"/>
              <a:t>Occupational Safety and Health Branch </a:t>
            </a:r>
            <a:r>
              <a:rPr lang="zh-TW" altLang="en-US"/>
              <a:t>勞工處 </a:t>
            </a:r>
            <a:r>
              <a:rPr lang="en-US" altLang="zh-TW"/>
              <a:t>Labour Department - 2 - </a:t>
            </a:r>
            <a:r>
              <a:rPr lang="zh-TW" altLang="en-US"/>
              <a:t>檢驗，及已定期由合資格的人檢查，並被確認處於安全操作 狀態；  確保每一鏈條、纜索或其他起重裝置，在使用前已由合資格 檢驗員測試及徹底檢驗，並取得按認可格式發出的證明書， 而該名合資格檢驗員在證明書內已述明該鏈條、纜索或其他 起重裝置均處於安全操作狀態；  確保起重機只由持有有效並適用於該起重機所屬種類證書 的持有人操作，每當起重機操作員視野受阻，未能清晰看見 負荷物及其附近範圍時，便須派駐訊號員；  委派一名合資格及具經驗的吊運督導人員監督吊運操作</a:t>
            </a:r>
            <a:r>
              <a:rPr lang="en-US" altLang="zh-TW"/>
              <a:t>(</a:t>
            </a:r>
            <a:r>
              <a:rPr lang="zh-TW" altLang="en-US"/>
              <a:t>包 括懸掛／解除負荷物的吊索</a:t>
            </a:r>
            <a:r>
              <a:rPr lang="en-US" altLang="zh-TW"/>
              <a:t>)</a:t>
            </a:r>
            <a:r>
              <a:rPr lang="zh-TW" altLang="en-US"/>
              <a:t>，以確保所有風險獲有效控制；  確保指揮、懸掛／解除吊索及處理負荷物的所有工人／ 僱 員，已接受有關索具使用／索具裝配原理的適當訓練，並有 能力使用適當的起吊／裝配方法以應付不同的負荷物；  確保負荷物已被安全地繫穩著，以防止其在吊運操作期間滑 脫或移位；  在合理可行情況下，應為特定負荷物提供經設計的提吊位；  應適當地評估每一負荷物的中心重力點位置及將承托的吊 鈎直接置於中心重力點之上，以確保負荷物在吊運操作過程 中保持平衡</a:t>
            </a:r>
            <a:r>
              <a:rPr lang="en-US" altLang="zh-TW"/>
              <a:t>;  </a:t>
            </a:r>
            <a:r>
              <a:rPr lang="zh-TW" altLang="en-US"/>
              <a:t>在有需要時，提供備有帶鈎繩索或導繩，以控制負荷物任何 過度的擺動或轉動；  確保沒有工人／僱員在吊運中的物料的下方工作或停留；  確保所有相關工人／僱員及其他可能受吊運操作影響的人 士的安全，包括在合理切實可行範圍內盡量妥善圍封所有吊 運區，並展示適當的警告告示； 職業安全及健康部 </a:t>
            </a:r>
            <a:r>
              <a:rPr lang="en-US" altLang="zh-TW"/>
              <a:t>Occupational Safety and Health Branch </a:t>
            </a:r>
            <a:r>
              <a:rPr lang="zh-TW" altLang="en-US"/>
              <a:t>勞工處 </a:t>
            </a:r>
            <a:r>
              <a:rPr lang="en-US" altLang="zh-TW"/>
              <a:t>Labour Department - 3 -  </a:t>
            </a:r>
            <a:r>
              <a:rPr lang="zh-TW" altLang="en-US"/>
              <a:t>若圍封吊運區不是合理切實可行，則須採取其他有效措施， 例如委派足夠的看守員，確保無人擅自闖入吊運區；  確保沒有工人／僱員在起重機 載貨台上或在堆疊於該處的 物料頂部工作或逗留，並採取足夠的安全預防措施，例如為 離地工作提供適當的工作平台或梯台；  如不能避免於起重機載貨台上工作，須確保已採取足夠的安 全預防措施以防止工人／僱員由高處墮下，例如向每名工人 ／僱員提供有效的防墮系統，並確保他們工作時使用；  為每名工人／僱員提供適當並附設帽帶的安全帽，並確保他 們在工作期間適當地配戴；  向所有工人／僱員提供所需的安全資料、指導及訓練，並確 保他們熟悉相關的安全施工程序及安全措施；以及  制定及實施有效的監察及控制制度，以確保上述的安全措施 得以嚴格遵從。</a:t>
            </a:r>
            <a:endParaRPr lang="zh-HK" altLang="en-US"/>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21B17-6499-45F5-ABFA-AC7FB8FE8137}"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73739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3013"/>
            <a:ext cx="5964238" cy="3354387"/>
          </a:xfrm>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E8B7F-BDB9-4DE6-AE1F-A54E8CB66615}"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090186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0"/>
            <a:ext cx="12192000" cy="6858000"/>
          </a:xfrm>
          <a:prstGeom prst="rect">
            <a:avLst/>
          </a:prstGeom>
        </p:spPr>
      </p:pic>
      <p:sp>
        <p:nvSpPr>
          <p:cNvPr id="10" name="矩形 9"/>
          <p:cNvSpPr/>
          <p:nvPr userDrawn="1"/>
        </p:nvSpPr>
        <p:spPr>
          <a:xfrm>
            <a:off x="660401" y="0"/>
            <a:ext cx="7079342" cy="568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
        <p:nvSpPr>
          <p:cNvPr id="11" name="矩形 10"/>
          <p:cNvSpPr/>
          <p:nvPr userDrawn="1"/>
        </p:nvSpPr>
        <p:spPr>
          <a:xfrm>
            <a:off x="660401" y="2275933"/>
            <a:ext cx="7079342" cy="3413668"/>
          </a:xfrm>
          <a:prstGeom prst="rect">
            <a:avLst/>
          </a:prstGeom>
          <a:solidFill>
            <a:srgbClr val="7FB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2" name="圖片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5572" y="613480"/>
            <a:ext cx="5291602" cy="1073347"/>
          </a:xfrm>
          <a:prstGeom prst="rect">
            <a:avLst/>
          </a:prstGeom>
        </p:spPr>
      </p:pic>
      <p:sp>
        <p:nvSpPr>
          <p:cNvPr id="2" name="標題 1"/>
          <p:cNvSpPr>
            <a:spLocks noGrp="1"/>
          </p:cNvSpPr>
          <p:nvPr>
            <p:ph type="ctrTitle"/>
          </p:nvPr>
        </p:nvSpPr>
        <p:spPr>
          <a:xfrm>
            <a:off x="1215572" y="2784647"/>
            <a:ext cx="6385378" cy="1799152"/>
          </a:xfrm>
        </p:spPr>
        <p:txBody>
          <a:bodyPr anchor="t"/>
          <a:lstStyle>
            <a:lvl1pPr algn="l">
              <a:defRPr sz="6000" b="1">
                <a:solidFill>
                  <a:schemeClr val="bg1"/>
                </a:solidFill>
              </a:defRPr>
            </a:lvl1pPr>
          </a:lstStyle>
          <a:p>
            <a:r>
              <a:rPr lang="zh-TW" altLang="en-US"/>
              <a:t>按一下以編輯母片標題樣式</a:t>
            </a:r>
            <a:endParaRPr lang="zh-HK" altLang="en-US"/>
          </a:p>
        </p:txBody>
      </p:sp>
      <p:sp>
        <p:nvSpPr>
          <p:cNvPr id="3" name="副標題 2"/>
          <p:cNvSpPr>
            <a:spLocks noGrp="1"/>
          </p:cNvSpPr>
          <p:nvPr>
            <p:ph type="subTitle" idx="1"/>
          </p:nvPr>
        </p:nvSpPr>
        <p:spPr>
          <a:xfrm>
            <a:off x="1215572" y="4583979"/>
            <a:ext cx="6385378" cy="933450"/>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zh-HK" altLang="en-US"/>
          </a:p>
        </p:txBody>
      </p:sp>
      <p:sp>
        <p:nvSpPr>
          <p:cNvPr id="4" name="日期版面配置區 3"/>
          <p:cNvSpPr>
            <a:spLocks noGrp="1"/>
          </p:cNvSpPr>
          <p:nvPr>
            <p:ph type="dt" sz="half" idx="10"/>
          </p:nvPr>
        </p:nvSpPr>
        <p:spPr/>
        <p:txBody>
          <a:bodyPr/>
          <a:lstStyle/>
          <a:p>
            <a:fld id="{BEF35328-A2B7-4D7D-9B12-86F1F25FD934}" type="datetime1">
              <a:rPr lang="zh-HK" altLang="en-US" smtClean="0"/>
              <a:t>10/8/2022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427885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lvl1pPr>
              <a:defRPr>
                <a:solidFill>
                  <a:srgbClr val="338CBA"/>
                </a:solidFill>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lvl1pPr>
              <a:defRPr>
                <a:solidFill>
                  <a:srgbClr val="338CBA"/>
                </a:solidFill>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233F07FD-1DD2-4BBF-8DAB-15122CF306DB}" type="datetime1">
              <a:rPr lang="zh-HK" altLang="en-US" smtClean="0"/>
              <a:t>10/8/2022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8" name="矩形 7"/>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127916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10/8/2022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5" name="矩形 4"/>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89266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10/8/2022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652284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23AD9297-C973-4844-9780-971BE7B32009}" type="datetime1">
              <a:rPr lang="zh-HK" altLang="en-US" smtClean="0"/>
              <a:t>10/8/2022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矩形 11"/>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225580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lvl1pPr>
              <a:defRPr>
                <a:solidFill>
                  <a:schemeClr val="accent2"/>
                </a:solidFill>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CF369A1-E6E2-477A-A0E8-17C2D2E45CDC}" type="datetime1">
              <a:rPr lang="zh-HK" altLang="en-US" smtClean="0"/>
              <a:t>10/8/2022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23735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_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lvl1pPr>
              <a:defRPr>
                <a:solidFill>
                  <a:schemeClr val="accent2"/>
                </a:solidFill>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lvl1pPr>
              <a:defRPr>
                <a:solidFill>
                  <a:schemeClr val="accent2"/>
                </a:solidFill>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233F07FD-1DD2-4BBF-8DAB-15122CF306DB}" type="datetime1">
              <a:rPr lang="zh-HK" altLang="en-US" smtClean="0"/>
              <a:t>10/8/2022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8" name="矩形 7"/>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405313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10/8/2022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5" name="矩形 4"/>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37370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993160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41022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9954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10/8/2022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rgbClr val="85B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942188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63868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90275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478550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23806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1232692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1138053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739130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75951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23AD9297-C973-4844-9780-971BE7B32009}" type="datetime1">
              <a:rPr lang="zh-HK" altLang="en-US" smtClean="0"/>
              <a:t>10/8/2022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Tree>
    <p:extLst>
      <p:ext uri="{BB962C8B-B14F-4D97-AF65-F5344CB8AC3E}">
        <p14:creationId xmlns:p14="http://schemas.microsoft.com/office/powerpoint/2010/main" val="35185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CF369A1-E6E2-477A-A0E8-17C2D2E45CDC}" type="datetime1">
              <a:rPr lang="zh-HK" altLang="en-US" smtClean="0"/>
              <a:t>10/8/2022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315254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233F07FD-1DD2-4BBF-8DAB-15122CF306DB}" type="datetime1">
              <a:rPr lang="zh-HK" altLang="en-US" smtClean="0"/>
              <a:t>10/8/2022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6026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10/8/2022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23573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10/8/2022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17272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23AD9297-C973-4844-9780-971BE7B32009}" type="datetime1">
              <a:rPr lang="zh-HK" altLang="en-US" smtClean="0"/>
              <a:t>10/8/2022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矩形 11"/>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256560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lvl1pPr>
              <a:defRPr>
                <a:solidFill>
                  <a:srgbClr val="338CBA"/>
                </a:solidFill>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CF369A1-E6E2-477A-A0E8-17C2D2E45CDC}" type="datetime1">
              <a:rPr lang="zh-HK" altLang="en-US" smtClean="0"/>
              <a:t>10/8/2022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07983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96014" y="294999"/>
            <a:ext cx="10057786" cy="1152801"/>
          </a:xfrm>
          <a:prstGeom prst="rect">
            <a:avLst/>
          </a:prstGeom>
        </p:spPr>
        <p:txBody>
          <a:bodyPr vert="horz" lIns="91440" tIns="45720" rIns="91440" bIns="45720" rtlCol="0" anchor="b">
            <a:normAutofit/>
          </a:bodyPr>
          <a:lstStyle/>
          <a:p>
            <a:r>
              <a:rPr lang="zh-TW" altLang="en-US"/>
              <a:t>按一下以編輯母片標題樣式</a:t>
            </a:r>
            <a:endParaRPr lang="zh-HK" altLang="en-US"/>
          </a:p>
        </p:txBody>
      </p:sp>
      <p:sp>
        <p:nvSpPr>
          <p:cNvPr id="3" name="文字版面配置區 2"/>
          <p:cNvSpPr>
            <a:spLocks noGrp="1"/>
          </p:cNvSpPr>
          <p:nvPr>
            <p:ph type="body" idx="1"/>
          </p:nvPr>
        </p:nvSpPr>
        <p:spPr>
          <a:xfrm>
            <a:off x="1066800" y="1825625"/>
            <a:ext cx="102870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2"/>
          </p:nvPr>
        </p:nvSpPr>
        <p:spPr>
          <a:xfrm>
            <a:off x="1066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35D9F-0324-4FD4-A456-A3884BE09618}" type="datetime1">
              <a:rPr lang="zh-HK" altLang="en-US" smtClean="0"/>
              <a:t>10/8/2022</a:t>
            </a:fld>
            <a:endParaRPr lang="zh-HK" altLang="en-US"/>
          </a:p>
        </p:txBody>
      </p:sp>
      <p:sp>
        <p:nvSpPr>
          <p:cNvPr id="5" name="頁尾版面配置區 4"/>
          <p:cNvSpPr>
            <a:spLocks noGrp="1"/>
          </p:cNvSpPr>
          <p:nvPr>
            <p:ph type="ftr" sz="quarter" idx="3"/>
          </p:nvPr>
        </p:nvSpPr>
        <p:spPr>
          <a:xfrm>
            <a:off x="41529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rgbClr val="85B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8" name="圖片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7796697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0" r:id="rId4"/>
    <p:sldLayoutId id="2147483652"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hdr="0" ftr="0" dt="0"/>
  <p:txStyles>
    <p:titleStyle>
      <a:lvl1pPr algn="l" defTabSz="914400" rtl="0" eaLnBrk="1" latinLnBrk="0" hangingPunct="1">
        <a:lnSpc>
          <a:spcPct val="90000"/>
        </a:lnSpc>
        <a:spcBef>
          <a:spcPct val="0"/>
        </a:spcBef>
        <a:buNone/>
        <a:defRPr sz="3600" b="1" kern="1200">
          <a:solidFill>
            <a:srgbClr val="85B7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5B7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66DC1-78AA-4117-8783-3E6558D75EE5}" type="datetimeFigureOut">
              <a:rPr lang="zh-TW" altLang="en-US" smtClean="0"/>
              <a:pPr/>
              <a:t>2022/8/10</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693387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www.labour.gov.hk/tc/news/video/LD_Story5_chi.mp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k01.com/%E7%AA%81%E7%99%BC/789727/%E5%8D%8A%E5%B1%B1%E5%A5%AA%E5%91%BD%E5%B7%A5%E5%82%B7-%E6%B8%85%E6%B3%A5%E9%A0%AD%E6%B4%9E%E5%8F%A3%E7%84%A1%E5%9C%8D%E6%AC%84-%E7%94%B7%E5%B7%A5%E7%96%91%E7%B5%86%E5%80%9210%E6%A8%93%E7%9B%B4%E5%A2%AE%E5%9C%B0%E9%9D%A2%E4%BA%A1#media_id=883504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s://orientaldaily.on.cc/content/news/odn-20220614-0614_00176_26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www.cic.hk/files/page/52/%E5%AE%89%E5%85%A8%E8%A8%8A%E6%81%AF_%E5%95%9F%E5%BE%B7%E5%A5%B3%E5%B7%A5%E5%A4%B1%E8%B6%B3%E5%A2%AE%E6%A8%93%E4%BA%A1_18042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ctrTitle"/>
          </p:nvPr>
        </p:nvSpPr>
        <p:spPr>
          <a:xfrm>
            <a:off x="1524001" y="2427379"/>
            <a:ext cx="9144000" cy="1032121"/>
          </a:xfrm>
        </p:spPr>
        <p:txBody>
          <a:bodyPr anchor="t">
            <a:normAutofit/>
          </a:bodyPr>
          <a:lstStyle/>
          <a:p>
            <a:r>
              <a:rPr lang="en-US" altLang="zh-HK" sz="4800" b="1">
                <a:solidFill>
                  <a:schemeClr val="tx1">
                    <a:lumMod val="75000"/>
                    <a:lumOff val="25000"/>
                  </a:schemeClr>
                </a:solidFill>
                <a:latin typeface="Arial" charset="0"/>
                <a:cs typeface="Arial" charset="0"/>
              </a:rPr>
              <a:t>《</a:t>
            </a:r>
            <a:r>
              <a:rPr lang="zh-HK" altLang="en-US" sz="4800" b="1">
                <a:solidFill>
                  <a:schemeClr val="tx1">
                    <a:lumMod val="75000"/>
                    <a:lumOff val="25000"/>
                  </a:schemeClr>
                </a:solidFill>
                <a:latin typeface="Arial" charset="0"/>
                <a:cs typeface="Arial" charset="0"/>
              </a:rPr>
              <a:t>默哀會</a:t>
            </a:r>
            <a:r>
              <a:rPr lang="en-US" altLang="zh-HK" sz="4800" b="1">
                <a:solidFill>
                  <a:schemeClr val="tx1">
                    <a:lumMod val="75000"/>
                    <a:lumOff val="25000"/>
                  </a:schemeClr>
                </a:solidFill>
                <a:latin typeface="Arial" charset="0"/>
                <a:cs typeface="Arial" charset="0"/>
              </a:rPr>
              <a:t>》</a:t>
            </a:r>
          </a:p>
        </p:txBody>
      </p:sp>
      <p:sp>
        <p:nvSpPr>
          <p:cNvPr id="8" name="日期版面配置區 3"/>
          <p:cNvSpPr>
            <a:spLocks noGrp="1"/>
          </p:cNvSpPr>
          <p:nvPr>
            <p:ph type="dt" sz="quarter" idx="10"/>
          </p:nvPr>
        </p:nvSpPr>
        <p:spPr bwMode="auto">
          <a:xfrm>
            <a:off x="2634774" y="3605741"/>
            <a:ext cx="7444968" cy="612576"/>
          </a:xfrm>
          <a:ln>
            <a:miter lim="800000"/>
            <a:headEnd/>
            <a:tailEnd/>
          </a:ln>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altLang="zh-TW" sz="3200">
                <a:solidFill>
                  <a:prstClr val="black">
                    <a:lumMod val="75000"/>
                    <a:lumOff val="25000"/>
                  </a:prstClr>
                </a:solidFill>
                <a:latin typeface="Arial" pitchFamily="34" charset="0"/>
                <a:cs typeface="Arial" pitchFamily="34" charset="0"/>
              </a:rPr>
              <a:t>2022</a:t>
            </a:r>
            <a:r>
              <a:rPr lang="zh-TW" altLang="en-US" sz="3200">
                <a:solidFill>
                  <a:prstClr val="black">
                    <a:lumMod val="75000"/>
                    <a:lumOff val="25000"/>
                  </a:prstClr>
                </a:solidFill>
                <a:latin typeface="Arial" pitchFamily="34" charset="0"/>
                <a:cs typeface="Arial" pitchFamily="34" charset="0"/>
              </a:rPr>
              <a:t>年</a:t>
            </a:r>
            <a:r>
              <a:rPr lang="en-US" altLang="zh-TW" sz="3200">
                <a:solidFill>
                  <a:prstClr val="black">
                    <a:lumMod val="75000"/>
                    <a:lumOff val="25000"/>
                  </a:prstClr>
                </a:solidFill>
                <a:latin typeface="Arial" pitchFamily="34" charset="0"/>
                <a:cs typeface="Arial" pitchFamily="34" charset="0"/>
              </a:rPr>
              <a:t>8</a:t>
            </a:r>
            <a:r>
              <a:rPr lang="zh-TW" altLang="en-US" sz="3200">
                <a:solidFill>
                  <a:prstClr val="black">
                    <a:lumMod val="75000"/>
                    <a:lumOff val="25000"/>
                  </a:prstClr>
                </a:solidFill>
                <a:latin typeface="Arial" pitchFamily="34" charset="0"/>
                <a:cs typeface="Arial" pitchFamily="34" charset="0"/>
              </a:rPr>
              <a:t>月</a:t>
            </a:r>
            <a:r>
              <a:rPr lang="en-US" altLang="zh-TW" sz="3200">
                <a:solidFill>
                  <a:prstClr val="black">
                    <a:lumMod val="75000"/>
                    <a:lumOff val="25000"/>
                  </a:prstClr>
                </a:solidFill>
                <a:latin typeface="Arial" pitchFamily="34" charset="0"/>
                <a:cs typeface="Arial" pitchFamily="34" charset="0"/>
              </a:rPr>
              <a:t>12</a:t>
            </a:r>
            <a:r>
              <a:rPr lang="zh-TW" altLang="en-US" sz="3200">
                <a:solidFill>
                  <a:prstClr val="black">
                    <a:lumMod val="75000"/>
                    <a:lumOff val="25000"/>
                  </a:prstClr>
                </a:solidFill>
                <a:latin typeface="Arial" pitchFamily="34" charset="0"/>
                <a:cs typeface="Arial" pitchFamily="34" charset="0"/>
              </a:rPr>
              <a:t>日（星期五）</a:t>
            </a:r>
            <a:endParaRPr lang="en-US" altLang="zh-TW" sz="3200">
              <a:solidFill>
                <a:prstClr val="black">
                  <a:lumMod val="75000"/>
                  <a:lumOff val="25000"/>
                </a:prstClr>
              </a:solidFill>
              <a:latin typeface="Arial" pitchFamily="34" charset="0"/>
              <a:cs typeface="Arial" pitchFamily="34" charset="0"/>
            </a:endParaRPr>
          </a:p>
          <a:p>
            <a:pPr algn="ctr" fontAlgn="base">
              <a:spcBef>
                <a:spcPct val="0"/>
              </a:spcBef>
              <a:spcAft>
                <a:spcPct val="0"/>
              </a:spcAft>
              <a:defRPr/>
            </a:pPr>
            <a:endParaRPr lang="zh-TW" altLang="en-US" sz="1400">
              <a:solidFill>
                <a:prstClr val="black">
                  <a:lumMod val="75000"/>
                  <a:lumOff val="25000"/>
                </a:prstClr>
              </a:solidFill>
              <a:latin typeface="Arial" pitchFamily="34" charset="0"/>
              <a:ea typeface="新細明體" panose="02020500000000000000" pitchFamily="18" charset="-120"/>
              <a:cs typeface="Arial" pitchFamily="34" charset="0"/>
            </a:endParaRPr>
          </a:p>
        </p:txBody>
      </p:sp>
      <p:pic>
        <p:nvPicPr>
          <p:cNvPr id="2" name="圖片 1"/>
          <p:cNvPicPr>
            <a:picLocks noChangeAspect="1"/>
          </p:cNvPicPr>
          <p:nvPr/>
        </p:nvPicPr>
        <p:blipFill rotWithShape="1">
          <a:blip r:embed="rId4" cstate="email">
            <a:extLst>
              <a:ext uri="{28A0092B-C50C-407E-A947-70E740481C1C}">
                <a14:useLocalDpi xmlns:a14="http://schemas.microsoft.com/office/drawing/2010/main"/>
              </a:ext>
            </a:extLst>
          </a:blip>
          <a:srcRect l="7887" t="31837" b="43401"/>
          <a:stretch/>
        </p:blipFill>
        <p:spPr>
          <a:xfrm>
            <a:off x="270588" y="116931"/>
            <a:ext cx="6344816" cy="1205800"/>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18032" y="237291"/>
            <a:ext cx="3212698" cy="965079"/>
          </a:xfrm>
          <a:prstGeom prst="rect">
            <a:avLst/>
          </a:prstGeom>
        </p:spPr>
      </p:pic>
    </p:spTree>
    <p:extLst>
      <p:ext uri="{BB962C8B-B14F-4D97-AF65-F5344CB8AC3E}">
        <p14:creationId xmlns:p14="http://schemas.microsoft.com/office/powerpoint/2010/main" val="258964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8828A8C4-667F-4BCA-A7DE-942F7C0FB6DD}" type="slidenum">
              <a:rPr lang="zh-HK" altLang="en-US" smtClean="0"/>
              <a:t>10</a:t>
            </a:fld>
            <a:endParaRPr lang="zh-HK" altLang="en-US"/>
          </a:p>
        </p:txBody>
      </p:sp>
      <p:pic>
        <p:nvPicPr>
          <p:cNvPr id="5" name="圖片 4">
            <a:hlinkClick r:id="rId3"/>
          </p:cNvPr>
          <p:cNvPicPr>
            <a:picLocks noChangeAspect="1"/>
          </p:cNvPicPr>
          <p:nvPr/>
        </p:nvPicPr>
        <p:blipFill rotWithShape="1">
          <a:blip r:embed="rId4"/>
          <a:srcRect l="156" t="16992" r="937" b="19336"/>
          <a:stretch/>
        </p:blipFill>
        <p:spPr>
          <a:xfrm>
            <a:off x="967153" y="797836"/>
            <a:ext cx="10961077" cy="5645041"/>
          </a:xfrm>
          <a:prstGeom prst="rect">
            <a:avLst/>
          </a:prstGeom>
        </p:spPr>
      </p:pic>
      <p:sp>
        <p:nvSpPr>
          <p:cNvPr id="6" name="矩形 5"/>
          <p:cNvSpPr/>
          <p:nvPr/>
        </p:nvSpPr>
        <p:spPr>
          <a:xfrm>
            <a:off x="2386247" y="6442878"/>
            <a:ext cx="6056530" cy="369332"/>
          </a:xfrm>
          <a:prstGeom prst="rect">
            <a:avLst/>
          </a:prstGeom>
        </p:spPr>
        <p:txBody>
          <a:bodyPr wrap="none">
            <a:spAutoFit/>
          </a:bodyPr>
          <a:lstStyle/>
          <a:p>
            <a:r>
              <a:rPr lang="en-HK">
                <a:hlinkClick r:id="rId3"/>
              </a:rPr>
              <a:t>https://www.labour.gov.hk/tc/news/video/LD_Story5_chi.mp4</a:t>
            </a:r>
            <a:endParaRPr lang="en-HK"/>
          </a:p>
        </p:txBody>
      </p:sp>
      <p:sp>
        <p:nvSpPr>
          <p:cNvPr id="9" name="標題 1"/>
          <p:cNvSpPr>
            <a:spLocks noGrp="1"/>
          </p:cNvSpPr>
          <p:nvPr>
            <p:ph type="title"/>
          </p:nvPr>
        </p:nvSpPr>
        <p:spPr>
          <a:xfrm>
            <a:off x="1296014" y="294999"/>
            <a:ext cx="10057786" cy="566647"/>
          </a:xfrm>
        </p:spPr>
        <p:txBody>
          <a:bodyPr>
            <a:noAutofit/>
          </a:bodyPr>
          <a:lstStyle/>
          <a:p>
            <a:r>
              <a:rPr lang="zh-TW" altLang="en-US" dirty="0" smtClean="0"/>
              <a:t>短片分享</a:t>
            </a:r>
            <a:endParaRPr lang="zh-HK" altLang="en-US" dirty="0"/>
          </a:p>
        </p:txBody>
      </p:sp>
    </p:spTree>
    <p:extLst>
      <p:ext uri="{BB962C8B-B14F-4D97-AF65-F5344CB8AC3E}">
        <p14:creationId xmlns:p14="http://schemas.microsoft.com/office/powerpoint/2010/main" val="206376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84960"/>
            <a:ext cx="12192000" cy="5273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Title 1"/>
          <p:cNvSpPr>
            <a:spLocks noGrp="1"/>
          </p:cNvSpPr>
          <p:nvPr>
            <p:ph type="title" idx="4294967295"/>
          </p:nvPr>
        </p:nvSpPr>
        <p:spPr>
          <a:xfrm>
            <a:off x="838200" y="50199"/>
            <a:ext cx="10515600" cy="1325563"/>
          </a:xfrm>
        </p:spPr>
        <p:txBody>
          <a:bodyPr/>
          <a:lstStyle/>
          <a:p>
            <a:r>
              <a:rPr lang="zh-TW" altLang="en-US" b="1" dirty="0"/>
              <a:t>如何可以避免意外發生</a:t>
            </a:r>
            <a:endParaRPr lang="zh-HK" altLang="en-US" b="1"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595492" y="2289175"/>
            <a:ext cx="6956425" cy="4067175"/>
          </a:xfrm>
        </p:spPr>
      </p:pic>
      <p:sp>
        <p:nvSpPr>
          <p:cNvPr id="7" name="文字方塊 6"/>
          <p:cNvSpPr txBox="1"/>
          <p:nvPr/>
        </p:nvSpPr>
        <p:spPr>
          <a:xfrm>
            <a:off x="8025896" y="1709450"/>
            <a:ext cx="4058092"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做足</a:t>
            </a:r>
            <a:r>
              <a:rPr kumimoji="0" lang="en-HK" altLang="zh-TW" sz="4000" b="1"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D</a:t>
            </a:r>
            <a:r>
              <a:rPr kumimoji="0" lang="zh-TW" altLang="en-HK" sz="4000" b="1"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a:t>
            </a:r>
            <a:r>
              <a:rPr kumimoji="0" lang="zh-TW" altLang="en-US" sz="4000" b="1"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問多</a:t>
            </a:r>
            <a:r>
              <a:rPr kumimoji="0" lang="en-HK" altLang="zh-TW" sz="4000" b="1"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D</a:t>
            </a:r>
          </a:p>
          <a:p>
            <a:pPr marL="342900" lvl="0" indent="-342900">
              <a:buFont typeface="Arial" panose="020B0604020202020204" pitchFamily="34" charset="0"/>
              <a:buChar char="•"/>
              <a:defRPr/>
            </a:pPr>
            <a:r>
              <a:rPr lang="zh-TW" altLang="en-US">
                <a:solidFill>
                  <a:prstClr val="black"/>
                </a:solidFill>
                <a:latin typeface="+mn-ea"/>
              </a:rPr>
              <a:t>確保樓宇的孔洞</a:t>
            </a:r>
            <a:r>
              <a:rPr lang="zh-TW" altLang="en-US" b="1">
                <a:solidFill>
                  <a:prstClr val="black"/>
                </a:solidFill>
                <a:latin typeface="+mn-ea"/>
              </a:rPr>
              <a:t>有沒有</a:t>
            </a:r>
            <a:r>
              <a:rPr lang="zh-TW" altLang="en-US">
                <a:solidFill>
                  <a:prstClr val="black"/>
                </a:solidFill>
                <a:latin typeface="+mn-ea"/>
              </a:rPr>
              <a:t>穩固的覆蓋及圍封 </a:t>
            </a:r>
            <a:r>
              <a:rPr lang="en-US" altLang="zh-TW">
                <a:solidFill>
                  <a:prstClr val="black"/>
                </a:solidFill>
                <a:latin typeface="+mn-ea"/>
              </a:rPr>
              <a:t>?</a:t>
            </a:r>
          </a:p>
          <a:p>
            <a:pPr marL="342900" lvl="0" indent="-342900">
              <a:buFont typeface="Arial" panose="020B0604020202020204" pitchFamily="34" charset="0"/>
              <a:buChar char="•"/>
              <a:defRPr/>
            </a:pPr>
            <a:r>
              <a:rPr lang="zh-TW" altLang="en-US">
                <a:solidFill>
                  <a:prstClr val="black"/>
                </a:solidFill>
                <a:latin typeface="+mn-ea"/>
              </a:rPr>
              <a:t>檢查</a:t>
            </a:r>
            <a:r>
              <a:rPr lang="zh-TW" altLang="en-US" b="1">
                <a:solidFill>
                  <a:prstClr val="black"/>
                </a:solidFill>
                <a:latin typeface="+mn-ea"/>
              </a:rPr>
              <a:t>有沒有</a:t>
            </a:r>
            <a:r>
              <a:rPr lang="zh-TW" altLang="en-US">
                <a:solidFill>
                  <a:prstClr val="black"/>
                </a:solidFill>
                <a:latin typeface="+mn-ea"/>
              </a:rPr>
              <a:t>正確使用合適的個人防墮裝備 </a:t>
            </a:r>
            <a:r>
              <a:rPr lang="en-US" altLang="zh-TW">
                <a:solidFill>
                  <a:prstClr val="black"/>
                </a:solidFill>
                <a:latin typeface="+mn-ea"/>
              </a:rPr>
              <a:t>?</a:t>
            </a:r>
            <a:endParaRPr kumimoji="0" lang="en-US" altLang="zh-TW" i="0" u="none" strike="noStrike" kern="1200" cap="none" spc="0" normalizeH="0" baseline="0" noProof="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a:solidFill>
                  <a:prstClr val="black"/>
                </a:solidFill>
                <a:latin typeface="+mn-ea"/>
              </a:rPr>
              <a:t>現場</a:t>
            </a:r>
            <a:r>
              <a:rPr lang="zh-TW" altLang="en-US" b="1">
                <a:solidFill>
                  <a:prstClr val="black"/>
                </a:solidFill>
                <a:latin typeface="+mn-ea"/>
              </a:rPr>
              <a:t>是否有</a:t>
            </a:r>
            <a:r>
              <a:rPr lang="zh-TW" altLang="en-US">
                <a:solidFill>
                  <a:prstClr val="black"/>
                </a:solidFill>
                <a:latin typeface="+mn-ea"/>
              </a:rPr>
              <a:t>繫穩點使用安全帶 </a:t>
            </a:r>
            <a:r>
              <a:rPr lang="en-US" altLang="zh-TW">
                <a:solidFill>
                  <a:prstClr val="black"/>
                </a:solidFill>
                <a:latin typeface="+mn-ea"/>
              </a:rPr>
              <a:t>?</a:t>
            </a:r>
          </a:p>
          <a:p>
            <a:pPr marL="342900" lvl="0" indent="-342900">
              <a:buFont typeface="Arial" panose="020B0604020202020204" pitchFamily="34" charset="0"/>
              <a:buChar char="•"/>
              <a:defRPr/>
            </a:pPr>
            <a:r>
              <a:rPr lang="zh-TW" altLang="en-US">
                <a:solidFill>
                  <a:prstClr val="black"/>
                </a:solidFill>
                <a:latin typeface="+mn-ea"/>
              </a:rPr>
              <a:t>在假期間工作，</a:t>
            </a:r>
            <a:r>
              <a:rPr lang="zh-TW" altLang="en-US" b="1">
                <a:solidFill>
                  <a:prstClr val="black"/>
                </a:solidFill>
                <a:latin typeface="+mn-ea"/>
              </a:rPr>
              <a:t>是否有</a:t>
            </a:r>
            <a:r>
              <a:rPr lang="zh-TW" altLang="en-US">
                <a:solidFill>
                  <a:prstClr val="black"/>
                </a:solidFill>
                <a:latin typeface="+mn-ea"/>
              </a:rPr>
              <a:t>已安排足夠的監督及安全訓練</a:t>
            </a:r>
            <a:r>
              <a:rPr lang="en-US" altLang="zh-TW">
                <a:solidFill>
                  <a:prstClr val="black"/>
                </a:solidFill>
                <a:latin typeface="+mn-ea"/>
              </a:rPr>
              <a:t> ?</a:t>
            </a:r>
            <a:endParaRPr kumimoji="0" lang="zh-HK" altLang="en-US" i="0" u="none" strike="noStrike" kern="1200" cap="none" spc="0" normalizeH="0" baseline="0" noProof="0">
              <a:ln>
                <a:noFill/>
              </a:ln>
              <a:solidFill>
                <a:prstClr val="black"/>
              </a:solidFill>
              <a:effectLst/>
              <a:uLnTx/>
              <a:uFillTx/>
              <a:latin typeface="+mn-ea"/>
            </a:endParaRPr>
          </a:p>
        </p:txBody>
      </p:sp>
      <p:sp>
        <p:nvSpPr>
          <p:cNvPr id="8" name="文字方塊 7"/>
          <p:cNvSpPr txBox="1"/>
          <p:nvPr/>
        </p:nvSpPr>
        <p:spPr>
          <a:xfrm>
            <a:off x="63421" y="2009220"/>
            <a:ext cx="4102684"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尋求協助</a:t>
            </a:r>
            <a:endParaRPr kumimoji="0" lang="en-US" altLang="zh-TW" sz="4000" b="1"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i="0" u="none" strike="noStrike" kern="1200" cap="none" spc="0" normalizeH="0" baseline="0" noProof="0">
                <a:ln>
                  <a:noFill/>
                </a:ln>
                <a:solidFill>
                  <a:prstClr val="black"/>
                </a:solidFill>
                <a:effectLst/>
                <a:uLnTx/>
                <a:uFillTx/>
                <a:latin typeface="+mn-ea"/>
              </a:rPr>
              <a:t>問問自己，我</a:t>
            </a:r>
            <a:r>
              <a:rPr kumimoji="0" lang="zh-TW" altLang="en-US" sz="2000" b="1" i="0" u="none" strike="noStrike" kern="1200" cap="none" spc="0" normalizeH="0" baseline="0" noProof="0">
                <a:ln>
                  <a:noFill/>
                </a:ln>
                <a:solidFill>
                  <a:prstClr val="black"/>
                </a:solidFill>
                <a:effectLst/>
                <a:uLnTx/>
                <a:uFillTx/>
                <a:latin typeface="+mn-ea"/>
              </a:rPr>
              <a:t>有足夠能力</a:t>
            </a:r>
            <a:r>
              <a:rPr kumimoji="0" lang="zh-TW" altLang="en-US" sz="2000" i="0" u="none" strike="noStrike" kern="1200" cap="none" spc="0" normalizeH="0" baseline="0" noProof="0">
                <a:ln>
                  <a:noFill/>
                </a:ln>
                <a:solidFill>
                  <a:prstClr val="black"/>
                </a:solidFill>
                <a:effectLst/>
                <a:uLnTx/>
                <a:uFillTx/>
                <a:latin typeface="+mn-ea"/>
              </a:rPr>
              <a:t>應付工作嗎？</a:t>
            </a:r>
            <a:endParaRPr kumimoji="0" lang="en-US" altLang="zh-TW" sz="2000" i="0" u="none" strike="noStrike" kern="1200" cap="none" spc="0" normalizeH="0" baseline="0" noProof="0">
              <a:ln>
                <a:noFill/>
              </a:ln>
              <a:solidFill>
                <a:prstClr val="black"/>
              </a:solidFill>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i="0" u="none" strike="noStrike" kern="1200" cap="none" spc="0" normalizeH="0" baseline="0" noProof="0">
                <a:ln>
                  <a:noFill/>
                </a:ln>
                <a:solidFill>
                  <a:prstClr val="black"/>
                </a:solidFill>
                <a:effectLst/>
                <a:uLnTx/>
                <a:uFillTx/>
                <a:latin typeface="+mn-ea"/>
              </a:rPr>
              <a:t>需要使用什麼防墮裝置？</a:t>
            </a:r>
            <a:endParaRPr kumimoji="0" lang="en-US" altLang="zh-TW" sz="2000" i="0" u="none" strike="noStrike" kern="1200" cap="none" spc="0" normalizeH="0" baseline="0" noProof="0">
              <a:ln>
                <a:noFill/>
              </a:ln>
              <a:solidFill>
                <a:prstClr val="black"/>
              </a:solidFill>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i="0" u="none" strike="noStrike" kern="1200" cap="none" spc="0" normalizeH="0" baseline="0" noProof="0">
                <a:ln>
                  <a:noFill/>
                </a:ln>
                <a:solidFill>
                  <a:prstClr val="black"/>
                </a:solidFill>
                <a:effectLst/>
                <a:uLnTx/>
                <a:uFillTx/>
                <a:latin typeface="+mn-ea"/>
              </a:rPr>
              <a:t>哪裡可作安全帶的繫穩點？</a:t>
            </a:r>
            <a:endParaRPr kumimoji="0" lang="en-US" altLang="zh-TW" sz="2000" i="0" u="none" strike="noStrike" kern="1200" cap="none" spc="0" normalizeH="0" baseline="0" noProof="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sz="2000">
                <a:solidFill>
                  <a:prstClr val="black"/>
                </a:solidFill>
                <a:latin typeface="+mn-ea"/>
              </a:rPr>
              <a:t>圍欄保護安裝正確嗎？</a:t>
            </a:r>
            <a:endParaRPr kumimoji="0" lang="en-US" altLang="zh-TW" sz="2000" i="0" u="none" strike="noStrike" kern="1200" cap="none" spc="0" normalizeH="0" baseline="0" noProof="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sz="2000">
                <a:solidFill>
                  <a:prstClr val="black"/>
                </a:solidFill>
                <a:latin typeface="+mn-ea"/>
              </a:rPr>
              <a:t>能否依照</a:t>
            </a:r>
            <a:r>
              <a:rPr kumimoji="0" lang="zh-TW" altLang="en-US" sz="2000" i="0" u="none" strike="noStrike" kern="1200" cap="none" spc="0" normalizeH="0" baseline="0" noProof="0">
                <a:ln>
                  <a:noFill/>
                </a:ln>
                <a:solidFill>
                  <a:prstClr val="black"/>
                </a:solidFill>
                <a:effectLst/>
                <a:uLnTx/>
                <a:uFillTx/>
                <a:latin typeface="+mn-ea"/>
              </a:rPr>
              <a:t>地盤的高空工作程序工作 </a:t>
            </a:r>
            <a:r>
              <a:rPr kumimoji="0" lang="en-US" altLang="zh-TW" sz="2000" i="0" u="none" strike="noStrike" kern="1200" cap="none" spc="0" normalizeH="0" baseline="0" noProof="0">
                <a:ln>
                  <a:noFill/>
                </a:ln>
                <a:solidFill>
                  <a:prstClr val="black"/>
                </a:solidFill>
                <a:effectLst/>
                <a:uLnTx/>
                <a:uFillTx/>
                <a:latin typeface="+mn-ea"/>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i="0" u="none" strike="noStrike" kern="1200" cap="none" spc="0" normalizeH="0" baseline="0" noProof="0">
                <a:ln>
                  <a:noFill/>
                </a:ln>
                <a:solidFill>
                  <a:prstClr val="black"/>
                </a:solidFill>
                <a:effectLst/>
                <a:uLnTx/>
                <a:uFillTx/>
                <a:latin typeface="+mn-ea"/>
              </a:rPr>
              <a:t>如需要尋求協助 </a:t>
            </a:r>
            <a:r>
              <a:rPr kumimoji="0" lang="en-US" altLang="zh-TW" sz="2000" i="0" u="none" strike="noStrike" kern="1200" cap="none" spc="0" normalizeH="0" baseline="0" noProof="0">
                <a:ln>
                  <a:noFill/>
                </a:ln>
                <a:solidFill>
                  <a:prstClr val="black"/>
                </a:solidFill>
                <a:effectLst/>
                <a:uLnTx/>
                <a:uFillTx/>
                <a:latin typeface="+mn-ea"/>
              </a:rPr>
              <a:t>?</a:t>
            </a:r>
            <a:endParaRPr kumimoji="0" lang="zh-HK" altLang="en-US" sz="2000" i="0" u="none" strike="noStrike" kern="1200" cap="none" spc="0" normalizeH="0" baseline="0" noProof="0">
              <a:ln>
                <a:noFill/>
              </a:ln>
              <a:solidFill>
                <a:prstClr val="black"/>
              </a:solidFill>
              <a:effectLst/>
              <a:uLnTx/>
              <a:uFillTx/>
              <a:latin typeface="+mn-ea"/>
            </a:endParaRPr>
          </a:p>
        </p:txBody>
      </p:sp>
      <p:sp>
        <p:nvSpPr>
          <p:cNvPr id="11" name="文字方塊 10"/>
          <p:cNvSpPr txBox="1"/>
          <p:nvPr/>
        </p:nvSpPr>
        <p:spPr>
          <a:xfrm>
            <a:off x="3983074" y="1639133"/>
            <a:ext cx="3979401" cy="1015663"/>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a:ln>
                  <a:noFill/>
                </a:ln>
                <a:solidFill>
                  <a:srgbClr val="FF0000"/>
                </a:solidFill>
                <a:effectLst/>
                <a:uLnTx/>
                <a:uFillTx/>
                <a:latin typeface="Calibri"/>
                <a:ea typeface="新細明體" panose="02020500000000000000" pitchFamily="18" charset="-120"/>
                <a:cs typeface="+mn-cs"/>
              </a:rPr>
              <a:t>危險</a:t>
            </a:r>
            <a:endParaRPr kumimoji="0" lang="en-US" altLang="zh-TW" sz="4000" b="1" i="0" u="none" strike="noStrike" kern="1200" cap="none" spc="0" normalizeH="0" baseline="0" noProof="0">
              <a:ln>
                <a:noFill/>
              </a:ln>
              <a:solidFill>
                <a:srgbClr val="FF0000"/>
              </a:solidFill>
              <a:effectLst/>
              <a:uLnTx/>
              <a:uFillTx/>
              <a:latin typeface="Calibri"/>
              <a:ea typeface="新細明體" panose="02020500000000000000" pitchFamily="18" charset="-120"/>
              <a:cs typeface="+mn-cs"/>
            </a:endParaRPr>
          </a:p>
          <a:p>
            <a:pPr marL="342900" lvl="0" indent="-342900" algn="ctr">
              <a:buFont typeface="Arial" panose="020B0604020202020204" pitchFamily="34" charset="0"/>
              <a:buChar char="•"/>
              <a:defRPr/>
            </a:pPr>
            <a:r>
              <a:rPr kumimoji="0" lang="zh-TW" altLang="en-US" sz="2000" b="1" i="0" u="none" strike="noStrike" kern="1200" cap="none" spc="0" normalizeH="0" baseline="0" noProof="0">
                <a:ln>
                  <a:noFill/>
                </a:ln>
                <a:solidFill>
                  <a:srgbClr val="FF0000"/>
                </a:solidFill>
                <a:effectLst/>
                <a:uLnTx/>
                <a:uFillTx/>
                <a:latin typeface="Calibri"/>
                <a:ea typeface="新細明體" panose="02020500000000000000" pitchFamily="18" charset="-120"/>
              </a:rPr>
              <a:t>人體下墮 </a:t>
            </a:r>
            <a:r>
              <a:rPr kumimoji="0" lang="en-US" altLang="zh-TW" sz="2000" b="1" i="0" u="none" strike="noStrike" kern="1200" cap="none" spc="0" normalizeH="0" baseline="0" noProof="0">
                <a:ln>
                  <a:noFill/>
                </a:ln>
                <a:solidFill>
                  <a:srgbClr val="FF0000"/>
                </a:solidFill>
                <a:effectLst/>
                <a:uLnTx/>
                <a:uFillTx/>
                <a:latin typeface="Calibri"/>
                <a:ea typeface="新細明體" panose="02020500000000000000" pitchFamily="18" charset="-120"/>
              </a:rPr>
              <a:t>(</a:t>
            </a:r>
            <a:r>
              <a:rPr lang="zh-TW" altLang="zh-HK" sz="2000" b="1">
                <a:solidFill>
                  <a:srgbClr val="FF0000"/>
                </a:solidFill>
              </a:rPr>
              <a:t>「樓窿」</a:t>
            </a:r>
            <a:r>
              <a:rPr kumimoji="0" lang="en-US" altLang="zh-TW" sz="2000" b="1" i="0" u="none" strike="noStrike" kern="1200" cap="none" spc="0" normalizeH="0" baseline="0" noProof="0">
                <a:ln>
                  <a:noFill/>
                </a:ln>
                <a:solidFill>
                  <a:srgbClr val="FF0000"/>
                </a:solidFill>
                <a:effectLst/>
                <a:uLnTx/>
                <a:uFillTx/>
                <a:latin typeface="Calibri"/>
                <a:ea typeface="新細明體" panose="02020500000000000000" pitchFamily="18" charset="-120"/>
              </a:rPr>
              <a:t>)</a:t>
            </a:r>
          </a:p>
        </p:txBody>
      </p:sp>
      <p:pic>
        <p:nvPicPr>
          <p:cNvPr id="12" name="圖片 11"/>
          <p:cNvPicPr>
            <a:picLocks noChangeAspect="1"/>
          </p:cNvPicPr>
          <p:nvPr/>
        </p:nvPicPr>
        <p:blipFill>
          <a:blip r:embed="rId4"/>
          <a:stretch>
            <a:fillRect/>
          </a:stretch>
        </p:blipFill>
        <p:spPr>
          <a:xfrm>
            <a:off x="237957" y="5724936"/>
            <a:ext cx="3745117" cy="1071549"/>
          </a:xfrm>
          <a:prstGeom prst="rect">
            <a:avLst/>
          </a:prstGeom>
        </p:spPr>
      </p:pic>
      <p:sp>
        <p:nvSpPr>
          <p:cNvPr id="13" name="文字方塊 12"/>
          <p:cNvSpPr txBox="1"/>
          <p:nvPr/>
        </p:nvSpPr>
        <p:spPr>
          <a:xfrm>
            <a:off x="8160328" y="4415164"/>
            <a:ext cx="3793715"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妥善安排</a:t>
            </a:r>
            <a:endParaRPr kumimoji="0" lang="en-US" altLang="zh-TW" sz="14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dirty="0">
                <a:solidFill>
                  <a:prstClr val="black"/>
                </a:solidFill>
                <a:latin typeface="+mn-ea"/>
              </a:rPr>
              <a:t>安排開工前安全講解，說明相關工作風險及合適安全措施；</a:t>
            </a:r>
            <a:endParaRPr lang="en-US" altLang="zh-TW" dirty="0">
              <a:solidFill>
                <a:prstClr val="black"/>
              </a:solidFill>
              <a:latin typeface="+mn-ea"/>
            </a:endParaRPr>
          </a:p>
          <a:p>
            <a:pPr marL="342900" lvl="0" indent="-342900">
              <a:buFont typeface="Arial" panose="020B0604020202020204" pitchFamily="34" charset="0"/>
              <a:buChar char="•"/>
              <a:defRPr/>
            </a:pPr>
            <a:r>
              <a:rPr lang="zh-TW" altLang="en-US" dirty="0">
                <a:solidFill>
                  <a:prstClr val="black"/>
                </a:solidFill>
                <a:latin typeface="+mn-ea"/>
              </a:rPr>
              <a:t>安排開工前檢查；</a:t>
            </a:r>
            <a:endParaRPr lang="en-US" altLang="zh-TW" dirty="0">
              <a:solidFill>
                <a:prstClr val="black"/>
              </a:solidFill>
              <a:latin typeface="+mn-ea"/>
            </a:endParaRPr>
          </a:p>
          <a:p>
            <a:pPr marL="342900" lvl="0" indent="-342900">
              <a:buFont typeface="Arial" panose="020B0604020202020204" pitchFamily="34" charset="0"/>
              <a:buChar char="•"/>
              <a:defRPr/>
            </a:pPr>
            <a:r>
              <a:rPr lang="zh-TW" altLang="en-US" dirty="0">
                <a:solidFill>
                  <a:prstClr val="black"/>
                </a:solidFill>
                <a:latin typeface="+mn-ea"/>
              </a:rPr>
              <a:t>安排足夠安全巡查</a:t>
            </a:r>
            <a:r>
              <a:rPr lang="zh-TW" altLang="en-US" dirty="0" smtClean="0">
                <a:solidFill>
                  <a:prstClr val="black"/>
                </a:solidFill>
                <a:latin typeface="+mn-ea"/>
              </a:rPr>
              <a:t>；</a:t>
            </a:r>
            <a:endParaRPr lang="en-HK" altLang="zh-TW" dirty="0" smtClean="0">
              <a:solidFill>
                <a:prstClr val="black"/>
              </a:solidFill>
              <a:latin typeface="+mn-ea"/>
            </a:endParaRPr>
          </a:p>
          <a:p>
            <a:pPr marL="342900" lvl="0" indent="-342900">
              <a:buFont typeface="Arial" panose="020B0604020202020204" pitchFamily="34" charset="0"/>
              <a:buChar char="•"/>
              <a:defRPr/>
            </a:pPr>
            <a:r>
              <a:rPr lang="zh-TW" altLang="en-US" dirty="0" smtClean="0">
                <a:solidFill>
                  <a:prstClr val="black"/>
                </a:solidFill>
                <a:latin typeface="+mn-ea"/>
              </a:rPr>
              <a:t>在</a:t>
            </a:r>
            <a:r>
              <a:rPr lang="zh-TW" altLang="en-US" dirty="0">
                <a:solidFill>
                  <a:prstClr val="black"/>
                </a:solidFill>
                <a:latin typeface="+mn-ea"/>
              </a:rPr>
              <a:t>危險區域，必須提供足夠的警告及</a:t>
            </a:r>
            <a:r>
              <a:rPr lang="zh-TW" altLang="en-US" dirty="0" smtClean="0">
                <a:solidFill>
                  <a:prstClr val="black"/>
                </a:solidFill>
                <a:latin typeface="+mn-ea"/>
              </a:rPr>
              <a:t>提示</a:t>
            </a:r>
            <a:endParaRPr kumimoji="0" lang="en-US" altLang="zh-TW"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01794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3104" y="1573940"/>
            <a:ext cx="3688080" cy="4898527"/>
          </a:xfrm>
          <a:prstGeom prst="rect">
            <a:avLst/>
          </a:prstGeom>
        </p:spPr>
      </p:pic>
      <p:sp>
        <p:nvSpPr>
          <p:cNvPr id="5" name="文字方塊 4"/>
          <p:cNvSpPr txBox="1"/>
          <p:nvPr/>
        </p:nvSpPr>
        <p:spPr>
          <a:xfrm>
            <a:off x="2964642" y="871399"/>
            <a:ext cx="8648521" cy="769441"/>
          </a:xfrm>
          <a:prstGeom prst="rect">
            <a:avLst/>
          </a:prstGeom>
          <a:solidFill>
            <a:srgbClr val="00B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t>如果比多次機會，我可以點做好？</a:t>
            </a:r>
            <a:endParaRPr kumimoji="0" lang="zh-HK" altLang="en-US" sz="4400" b="1"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 name="文字方塊 7"/>
          <p:cNvSpPr txBox="1"/>
          <p:nvPr/>
        </p:nvSpPr>
        <p:spPr>
          <a:xfrm>
            <a:off x="8584770" y="5120640"/>
            <a:ext cx="30283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3600" b="0" i="0" u="none" strike="noStrike" kern="1200" cap="none" spc="0" normalizeH="0" baseline="0" noProof="0">
                <a:ln>
                  <a:noFill/>
                </a:ln>
                <a:solidFill>
                  <a:prstClr val="black"/>
                </a:solidFill>
                <a:effectLst/>
                <a:uLnTx/>
                <a:uFillTx/>
                <a:latin typeface="新細明體" panose="02020500000000000000" pitchFamily="18" charset="-120"/>
                <a:ea typeface="新細明體" panose="02020500000000000000" pitchFamily="18" charset="-120"/>
                <a:cs typeface="+mn-cs"/>
              </a:rPr>
              <a:t>10</a:t>
            </a:r>
            <a:r>
              <a:rPr kumimoji="0" lang="zh-TW" altLang="en-US" sz="3600" b="0" i="0" u="none" strike="noStrike" kern="1200" cap="none" spc="0" normalizeH="0" baseline="0" noProof="0">
                <a:ln>
                  <a:noFill/>
                </a:ln>
                <a:solidFill>
                  <a:prstClr val="black"/>
                </a:solidFill>
                <a:effectLst/>
                <a:uLnTx/>
                <a:uFillTx/>
                <a:latin typeface="新細明體" panose="02020500000000000000" pitchFamily="18" charset="-120"/>
                <a:ea typeface="新細明體" panose="02020500000000000000" pitchFamily="18" charset="-120"/>
                <a:cs typeface="+mn-cs"/>
              </a:rPr>
              <a:t>秒思考時間</a:t>
            </a:r>
            <a:endParaRPr kumimoji="0" lang="zh-HK" altLang="en-US" sz="3600" b="0" i="0" u="none" strike="noStrike" kern="1200" cap="none" spc="0" normalizeH="0" baseline="0" noProof="0">
              <a:ln>
                <a:noFill/>
              </a:ln>
              <a:solidFill>
                <a:prstClr val="black"/>
              </a:solidFill>
              <a:effectLst/>
              <a:uLnTx/>
              <a:uFillTx/>
              <a:latin typeface="新細明體" panose="02020500000000000000" pitchFamily="18" charset="-120"/>
              <a:ea typeface="新細明體" panose="02020500000000000000" pitchFamily="18" charset="-120"/>
              <a:cs typeface="+mn-cs"/>
            </a:endParaRPr>
          </a:p>
        </p:txBody>
      </p:sp>
      <p:pic>
        <p:nvPicPr>
          <p:cNvPr id="9" name="內容版面配置區 3"/>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204270" y="2024200"/>
            <a:ext cx="4382182" cy="301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3FAD6D51-F870-4435-B674-CA291E310335}"/>
              </a:ext>
            </a:extLst>
          </p:cNvPr>
          <p:cNvSpPr txBox="1"/>
          <p:nvPr/>
        </p:nvSpPr>
        <p:spPr>
          <a:xfrm>
            <a:off x="4562610" y="6089163"/>
            <a:ext cx="7050553"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a:ln>
                  <a:noFill/>
                </a:ln>
                <a:solidFill>
                  <a:srgbClr val="0000FF"/>
                </a:solidFill>
                <a:effectLst/>
                <a:uLnTx/>
                <a:uFillTx/>
                <a:latin typeface="Calibri"/>
                <a:ea typeface="新細明體" panose="02020500000000000000" pitchFamily="18" charset="-120"/>
                <a:cs typeface="+mn-cs"/>
              </a:rPr>
              <a:t>人？ 機？ 物？ 法？ 環？ 時？其他？</a:t>
            </a:r>
            <a:endParaRPr kumimoji="0" lang="zh-HK" altLang="en-US" sz="3200" b="0" i="0" u="none" strike="noStrike" kern="1200" cap="none" spc="0" normalizeH="0" baseline="0" noProof="0">
              <a:ln>
                <a:noFill/>
              </a:ln>
              <a:solidFill>
                <a:srgbClr val="0000FF"/>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5223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099F71-BDC6-38A3-0E4B-7AF2C0EF99B6}"/>
              </a:ext>
            </a:extLst>
          </p:cNvPr>
          <p:cNvSpPr>
            <a:spLocks noGrp="1"/>
          </p:cNvSpPr>
          <p:nvPr>
            <p:ph type="title"/>
          </p:nvPr>
        </p:nvSpPr>
        <p:spPr>
          <a:xfrm>
            <a:off x="3536589" y="531976"/>
            <a:ext cx="8115747" cy="1051484"/>
          </a:xfrm>
        </p:spPr>
        <p:txBody>
          <a:bodyPr>
            <a:normAutofit/>
          </a:bodyPr>
          <a:lstStyle/>
          <a:p>
            <a:pPr algn="ctr"/>
            <a:r>
              <a:rPr lang="zh-TW" altLang="en-US" sz="660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Microsoft YaHei Light" panose="020B0502040204020203" pitchFamily="34" charset="-122"/>
                <a:cs typeface="Times New Roman" panose="02020603050405020304" pitchFamily="18" charset="0"/>
              </a:rPr>
              <a:t>如何 對危險說不？</a:t>
            </a:r>
            <a:endParaRPr lang="en-US" sz="6600"/>
          </a:p>
        </p:txBody>
      </p:sp>
      <p:sp>
        <p:nvSpPr>
          <p:cNvPr id="4" name="投影片編號版面配置區 3">
            <a:extLst>
              <a:ext uri="{FF2B5EF4-FFF2-40B4-BE49-F238E27FC236}">
                <a16:creationId xmlns:a16="http://schemas.microsoft.com/office/drawing/2014/main" id="{6C00FD6B-6DC3-A327-40B6-F6F2CB5EEAD7}"/>
              </a:ext>
            </a:extLst>
          </p:cNvPr>
          <p:cNvSpPr>
            <a:spLocks noGrp="1"/>
          </p:cNvSpPr>
          <p:nvPr>
            <p:ph type="sldNum" sz="quarter" idx="12"/>
          </p:nvPr>
        </p:nvSpPr>
        <p:spPr/>
        <p:txBody>
          <a:bodyPr/>
          <a:lstStyle/>
          <a:p>
            <a:fld id="{FA50095E-8C38-405C-9F17-E18958EBE55D}" type="slidenum">
              <a:rPr lang="zh-HK" altLang="en-US" smtClean="0"/>
              <a:t>13</a:t>
            </a:fld>
            <a:endParaRPr lang="zh-HK" altLang="en-US"/>
          </a:p>
        </p:txBody>
      </p:sp>
      <p:pic>
        <p:nvPicPr>
          <p:cNvPr id="5" name="圖片 4">
            <a:extLst>
              <a:ext uri="{FF2B5EF4-FFF2-40B4-BE49-F238E27FC236}">
                <a16:creationId xmlns:a16="http://schemas.microsoft.com/office/drawing/2014/main" id="{F77E2C04-A98F-EA40-268D-3EF8EDDD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0715" y="359545"/>
            <a:ext cx="2175874" cy="1499823"/>
          </a:xfrm>
          <a:prstGeom prst="rect">
            <a:avLst/>
          </a:prstGeom>
        </p:spPr>
      </p:pic>
      <p:sp>
        <p:nvSpPr>
          <p:cNvPr id="7" name="文字方塊 6">
            <a:extLst>
              <a:ext uri="{FF2B5EF4-FFF2-40B4-BE49-F238E27FC236}">
                <a16:creationId xmlns:a16="http://schemas.microsoft.com/office/drawing/2014/main" id="{F8B12B0E-8D74-EE16-0E0B-19596C50AA67}"/>
              </a:ext>
            </a:extLst>
          </p:cNvPr>
          <p:cNvSpPr txBox="1"/>
          <p:nvPr/>
        </p:nvSpPr>
        <p:spPr>
          <a:xfrm>
            <a:off x="1360715" y="2108204"/>
            <a:ext cx="6097464" cy="459421"/>
          </a:xfrm>
          <a:prstGeom prst="rect">
            <a:avLst/>
          </a:prstGeom>
          <a:noFill/>
        </p:spPr>
        <p:txBody>
          <a:bodyPr wrap="square">
            <a:spAutoFit/>
          </a:bodyPr>
          <a:lstStyle/>
          <a:p>
            <a:pPr lvl="0">
              <a:lnSpc>
                <a:spcPct val="107000"/>
              </a:lnSpc>
            </a:pPr>
            <a:r>
              <a:rPr lang="en-US" altLang="zh-TW" sz="2400" b="1">
                <a:solidFill>
                  <a:srgbClr val="0070C0"/>
                </a:solidFill>
                <a:effectLst/>
                <a:latin typeface="+mn-ea"/>
                <a:cs typeface="Times New Roman" panose="02020603050405020304" pitchFamily="18" charset="0"/>
              </a:rPr>
              <a:t>1) </a:t>
            </a:r>
            <a:r>
              <a:rPr lang="zh-TW" sz="2400" b="1">
                <a:solidFill>
                  <a:srgbClr val="0070C0"/>
                </a:solidFill>
                <a:effectLst/>
                <a:latin typeface="+mn-ea"/>
                <a:cs typeface="Times New Roman" panose="02020603050405020304" pitchFamily="18" charset="0"/>
              </a:rPr>
              <a:t>不斷學習安全知識及吸收經驗</a:t>
            </a:r>
            <a:r>
              <a:rPr lang="en-US" altLang="zh-TW" sz="2400" b="1">
                <a:solidFill>
                  <a:srgbClr val="0070C0"/>
                </a:solidFill>
                <a:effectLst/>
                <a:latin typeface="+mn-ea"/>
                <a:cs typeface="Times New Roman" panose="02020603050405020304" pitchFamily="18" charset="0"/>
              </a:rPr>
              <a:t> ! </a:t>
            </a:r>
          </a:p>
        </p:txBody>
      </p:sp>
      <p:sp>
        <p:nvSpPr>
          <p:cNvPr id="15" name="文字方塊 14">
            <a:extLst>
              <a:ext uri="{FF2B5EF4-FFF2-40B4-BE49-F238E27FC236}">
                <a16:creationId xmlns:a16="http://schemas.microsoft.com/office/drawing/2014/main" id="{D58D3106-CD53-1F57-080F-2658EFE02A26}"/>
              </a:ext>
            </a:extLst>
          </p:cNvPr>
          <p:cNvSpPr txBox="1"/>
          <p:nvPr/>
        </p:nvSpPr>
        <p:spPr>
          <a:xfrm>
            <a:off x="1694717" y="2569616"/>
            <a:ext cx="9821335" cy="459421"/>
          </a:xfrm>
          <a:prstGeom prst="rect">
            <a:avLst/>
          </a:prstGeom>
          <a:noFill/>
        </p:spPr>
        <p:txBody>
          <a:bodyPr wrap="square">
            <a:spAutoFit/>
          </a:bodyPr>
          <a:lstStyle/>
          <a:p>
            <a:pPr marL="0" lvl="0" indent="0">
              <a:lnSpc>
                <a:spcPct val="107000"/>
              </a:lnSpc>
              <a:buNone/>
              <a:tabLst>
                <a:tab pos="447675" algn="l"/>
              </a:tabLst>
            </a:pPr>
            <a:r>
              <a:rPr lang="en-US" altLang="zh-TW" sz="2400" b="1">
                <a:solidFill>
                  <a:schemeClr val="accent6"/>
                </a:solidFill>
                <a:effectLst/>
                <a:latin typeface="+mn-ea"/>
                <a:cs typeface="Times New Roman" panose="02020603050405020304" pitchFamily="18" charset="0"/>
              </a:rPr>
              <a:t>(</a:t>
            </a:r>
            <a:r>
              <a:rPr lang="zh-TW" sz="2400" b="1">
                <a:solidFill>
                  <a:schemeClr val="accent6"/>
                </a:solidFill>
                <a:effectLst/>
                <a:latin typeface="+mn-ea"/>
                <a:cs typeface="Times New Roman" panose="02020603050405020304" pitchFamily="18" charset="0"/>
              </a:rPr>
              <a:t>遇到有安全問題、就多詢問！問多啲、識多啲</a:t>
            </a:r>
            <a:r>
              <a:rPr lang="en-US" altLang="zh-TW" sz="2400" b="1">
                <a:solidFill>
                  <a:schemeClr val="accent6"/>
                </a:solidFill>
                <a:effectLst/>
                <a:latin typeface="+mn-ea"/>
                <a:cs typeface="Times New Roman" panose="02020603050405020304" pitchFamily="18" charset="0"/>
              </a:rPr>
              <a:t>)</a:t>
            </a:r>
            <a:endParaRPr lang="en-US" sz="2400" b="1">
              <a:solidFill>
                <a:schemeClr val="accent6"/>
              </a:solidFill>
              <a:effectLst/>
              <a:latin typeface="+mn-ea"/>
              <a:cs typeface="Times New Roman" panose="02020603050405020304" pitchFamily="18" charset="0"/>
            </a:endParaRPr>
          </a:p>
        </p:txBody>
      </p:sp>
      <p:sp>
        <p:nvSpPr>
          <p:cNvPr id="17" name="文字方塊 16">
            <a:extLst>
              <a:ext uri="{FF2B5EF4-FFF2-40B4-BE49-F238E27FC236}">
                <a16:creationId xmlns:a16="http://schemas.microsoft.com/office/drawing/2014/main" id="{5991B470-E7D1-58FB-A6D1-DF259065EFFB}"/>
              </a:ext>
            </a:extLst>
          </p:cNvPr>
          <p:cNvSpPr txBox="1"/>
          <p:nvPr/>
        </p:nvSpPr>
        <p:spPr>
          <a:xfrm>
            <a:off x="1359251" y="3110308"/>
            <a:ext cx="6097464" cy="461665"/>
          </a:xfrm>
          <a:prstGeom prst="rect">
            <a:avLst/>
          </a:prstGeom>
          <a:noFill/>
        </p:spPr>
        <p:txBody>
          <a:bodyPr wrap="square">
            <a:spAutoFit/>
          </a:bodyPr>
          <a:lstStyle/>
          <a:p>
            <a:r>
              <a:rPr lang="en-US" altLang="zh-TW" sz="2400" b="1">
                <a:solidFill>
                  <a:srgbClr val="2E75B6"/>
                </a:solidFill>
                <a:effectLst/>
                <a:latin typeface="+mn-ea"/>
                <a:cs typeface="Times New Roman" panose="02020603050405020304" pitchFamily="18" charset="0"/>
              </a:rPr>
              <a:t>2) </a:t>
            </a:r>
            <a:r>
              <a:rPr lang="zh-TW" sz="2400" b="1">
                <a:solidFill>
                  <a:srgbClr val="2E75B6"/>
                </a:solidFill>
                <a:effectLst/>
                <a:latin typeface="+mn-ea"/>
                <a:cs typeface="Times New Roman" panose="02020603050405020304" pitchFamily="18" charset="0"/>
              </a:rPr>
              <a:t>先觀察工作環境 及 評估工作區安全情況</a:t>
            </a:r>
            <a:r>
              <a:rPr lang="en-US" altLang="zh-TW" sz="2400" b="1">
                <a:solidFill>
                  <a:srgbClr val="2E75B6"/>
                </a:solidFill>
                <a:effectLst/>
                <a:latin typeface="+mn-ea"/>
                <a:cs typeface="Times New Roman" panose="02020603050405020304" pitchFamily="18" charset="0"/>
              </a:rPr>
              <a:t> ?</a:t>
            </a:r>
            <a:r>
              <a:rPr lang="zh-TW" sz="2400">
                <a:solidFill>
                  <a:srgbClr val="2E75B6"/>
                </a:solidFill>
                <a:effectLst/>
                <a:latin typeface="+mn-ea"/>
                <a:cs typeface="Times New Roman" panose="02020603050405020304" pitchFamily="18" charset="0"/>
              </a:rPr>
              <a:t> </a:t>
            </a:r>
            <a:endParaRPr lang="en-US" sz="2400"/>
          </a:p>
        </p:txBody>
      </p:sp>
      <p:sp>
        <p:nvSpPr>
          <p:cNvPr id="19" name="文字方塊 18">
            <a:extLst>
              <a:ext uri="{FF2B5EF4-FFF2-40B4-BE49-F238E27FC236}">
                <a16:creationId xmlns:a16="http://schemas.microsoft.com/office/drawing/2014/main" id="{07F425E4-523C-90A4-2BA6-B2EB3CA0AA44}"/>
              </a:ext>
            </a:extLst>
          </p:cNvPr>
          <p:cNvSpPr txBox="1"/>
          <p:nvPr/>
        </p:nvSpPr>
        <p:spPr>
          <a:xfrm>
            <a:off x="1694716" y="3562896"/>
            <a:ext cx="10236026" cy="487506"/>
          </a:xfrm>
          <a:prstGeom prst="rect">
            <a:avLst/>
          </a:prstGeom>
          <a:noFill/>
        </p:spPr>
        <p:txBody>
          <a:bodyPr wrap="square">
            <a:spAutoFit/>
          </a:bodyPr>
          <a:lstStyle/>
          <a:p>
            <a:pPr marL="0" lvl="0" indent="0">
              <a:lnSpc>
                <a:spcPct val="107000"/>
              </a:lnSpc>
              <a:buNone/>
              <a:tabLst>
                <a:tab pos="447675" algn="l"/>
              </a:tabLst>
            </a:pPr>
            <a:r>
              <a:rPr lang="en-US" altLang="zh-TW" sz="2400" b="1">
                <a:solidFill>
                  <a:schemeClr val="accent6"/>
                </a:solidFill>
                <a:effectLst/>
                <a:latin typeface="+mn-ea"/>
                <a:cs typeface="Times New Roman" panose="02020603050405020304" pitchFamily="18" charset="0"/>
              </a:rPr>
              <a:t>(</a:t>
            </a:r>
            <a:r>
              <a:rPr lang="zh-TW" sz="2400" b="1">
                <a:solidFill>
                  <a:schemeClr val="accent6"/>
                </a:solidFill>
                <a:effectLst/>
                <a:latin typeface="+mn-ea"/>
                <a:cs typeface="Times New Roman" panose="02020603050405020304" pitchFamily="18" charset="0"/>
              </a:rPr>
              <a:t>找出何謂危險</a:t>
            </a:r>
            <a:r>
              <a:rPr lang="en-US" altLang="zh-TW" sz="2400" b="1">
                <a:solidFill>
                  <a:schemeClr val="accent6"/>
                </a:solidFill>
                <a:effectLst/>
                <a:latin typeface="+mn-ea"/>
                <a:cs typeface="Times New Roman" panose="02020603050405020304" pitchFamily="18" charset="0"/>
              </a:rPr>
              <a:t>? </a:t>
            </a:r>
            <a:r>
              <a:rPr lang="zh-TW" sz="2400" b="1">
                <a:solidFill>
                  <a:schemeClr val="accent6"/>
                </a:solidFill>
                <a:effectLst/>
                <a:latin typeface="+mn-ea"/>
                <a:cs typeface="Times New Roman" panose="02020603050405020304" pitchFamily="18" charset="0"/>
              </a:rPr>
              <a:t>何謂安全</a:t>
            </a:r>
            <a:r>
              <a:rPr lang="en-US" altLang="zh-TW" sz="2400" b="1">
                <a:solidFill>
                  <a:schemeClr val="accent6"/>
                </a:solidFill>
                <a:latin typeface="+mn-ea"/>
                <a:cs typeface="Times New Roman" panose="02020603050405020304" pitchFamily="18" charset="0"/>
              </a:rPr>
              <a:t>?</a:t>
            </a:r>
            <a:r>
              <a:rPr lang="zh-TW" sz="2400" b="1">
                <a:solidFill>
                  <a:schemeClr val="accent6"/>
                </a:solidFill>
                <a:effectLst/>
                <a:latin typeface="+mn-ea"/>
                <a:cs typeface="Times New Roman" panose="02020603050405020304" pitchFamily="18" charset="0"/>
              </a:rPr>
              <a:t> 需考慮 人、機、物、法、環 因素方式去思考</a:t>
            </a:r>
            <a:r>
              <a:rPr lang="en-US" altLang="zh-TW" sz="2400" b="1">
                <a:solidFill>
                  <a:schemeClr val="accent6"/>
                </a:solidFill>
                <a:effectLst/>
                <a:latin typeface="+mn-ea"/>
                <a:cs typeface="Times New Roman" panose="02020603050405020304" pitchFamily="18" charset="0"/>
              </a:rPr>
              <a:t>!)</a:t>
            </a:r>
            <a:endParaRPr lang="en-US" sz="2400" b="1">
              <a:solidFill>
                <a:schemeClr val="accent6"/>
              </a:solidFill>
              <a:effectLst/>
              <a:latin typeface="+mn-ea"/>
              <a:cs typeface="Times New Roman" panose="02020603050405020304" pitchFamily="18" charset="0"/>
            </a:endParaRPr>
          </a:p>
        </p:txBody>
      </p:sp>
      <p:sp>
        <p:nvSpPr>
          <p:cNvPr id="21" name="文字方塊 20">
            <a:extLst>
              <a:ext uri="{FF2B5EF4-FFF2-40B4-BE49-F238E27FC236}">
                <a16:creationId xmlns:a16="http://schemas.microsoft.com/office/drawing/2014/main" id="{047CFBCB-1DEC-C9FE-D83E-A22201734160}"/>
              </a:ext>
            </a:extLst>
          </p:cNvPr>
          <p:cNvSpPr txBox="1"/>
          <p:nvPr/>
        </p:nvSpPr>
        <p:spPr>
          <a:xfrm>
            <a:off x="1360714" y="4164459"/>
            <a:ext cx="10236025" cy="461665"/>
          </a:xfrm>
          <a:prstGeom prst="rect">
            <a:avLst/>
          </a:prstGeom>
          <a:noFill/>
        </p:spPr>
        <p:txBody>
          <a:bodyPr wrap="square">
            <a:spAutoFit/>
          </a:bodyPr>
          <a:lstStyle/>
          <a:p>
            <a:r>
              <a:rPr lang="en-US" altLang="zh-TW" sz="2400" b="1">
                <a:solidFill>
                  <a:srgbClr val="0070C0"/>
                </a:solidFill>
                <a:effectLst/>
                <a:latin typeface="+mn-ea"/>
                <a:cs typeface="Times New Roman" panose="02020603050405020304" pitchFamily="18" charset="0"/>
              </a:rPr>
              <a:t>3) </a:t>
            </a:r>
            <a:r>
              <a:rPr lang="zh-TW" sz="2400" b="1">
                <a:solidFill>
                  <a:srgbClr val="0070C0"/>
                </a:solidFill>
                <a:effectLst/>
                <a:latin typeface="+mn-ea"/>
                <a:cs typeface="Times New Roman" panose="02020603050405020304" pitchFamily="18" charset="0"/>
              </a:rPr>
              <a:t>是否要做足開工前檢查</a:t>
            </a:r>
            <a:r>
              <a:rPr lang="en-US" altLang="zh-TW" sz="2400" b="1">
                <a:solidFill>
                  <a:srgbClr val="0070C0"/>
                </a:solidFill>
                <a:effectLst/>
                <a:latin typeface="+mn-ea"/>
                <a:cs typeface="Times New Roman" panose="02020603050405020304" pitchFamily="18" charset="0"/>
              </a:rPr>
              <a:t> ? </a:t>
            </a:r>
            <a:r>
              <a:rPr lang="zh-TW" sz="2400" b="1">
                <a:solidFill>
                  <a:srgbClr val="0070C0"/>
                </a:solidFill>
                <a:effectLst/>
                <a:latin typeface="+mn-ea"/>
                <a:cs typeface="Times New Roman" panose="02020603050405020304" pitchFamily="18" charset="0"/>
              </a:rPr>
              <a:t>找出最危險及致命部份來檢查</a:t>
            </a:r>
            <a:r>
              <a:rPr lang="en-US" altLang="zh-TW" sz="2400" b="1">
                <a:solidFill>
                  <a:srgbClr val="0070C0"/>
                </a:solidFill>
                <a:effectLst/>
                <a:latin typeface="+mn-ea"/>
                <a:cs typeface="Times New Roman" panose="02020603050405020304" pitchFamily="18" charset="0"/>
              </a:rPr>
              <a:t>?</a:t>
            </a:r>
            <a:r>
              <a:rPr lang="en-US" sz="2400">
                <a:solidFill>
                  <a:srgbClr val="0070C0"/>
                </a:solidFill>
                <a:effectLst/>
                <a:latin typeface="+mn-ea"/>
                <a:cs typeface="Times New Roman" panose="02020603050405020304" pitchFamily="18" charset="0"/>
              </a:rPr>
              <a:t> </a:t>
            </a:r>
            <a:endParaRPr lang="en-US" sz="2400"/>
          </a:p>
        </p:txBody>
      </p:sp>
      <p:sp>
        <p:nvSpPr>
          <p:cNvPr id="23" name="文字方塊 22">
            <a:extLst>
              <a:ext uri="{FF2B5EF4-FFF2-40B4-BE49-F238E27FC236}">
                <a16:creationId xmlns:a16="http://schemas.microsoft.com/office/drawing/2014/main" id="{7C797FD3-BE06-856A-D9B5-2C5BE4D6E602}"/>
              </a:ext>
            </a:extLst>
          </p:cNvPr>
          <p:cNvSpPr txBox="1"/>
          <p:nvPr/>
        </p:nvSpPr>
        <p:spPr>
          <a:xfrm>
            <a:off x="1694717" y="4662179"/>
            <a:ext cx="6097464" cy="461665"/>
          </a:xfrm>
          <a:prstGeom prst="rect">
            <a:avLst/>
          </a:prstGeom>
          <a:noFill/>
        </p:spPr>
        <p:txBody>
          <a:bodyPr wrap="square">
            <a:spAutoFit/>
          </a:bodyPr>
          <a:lstStyle/>
          <a:p>
            <a:r>
              <a:rPr lang="en-US" sz="2400" b="1">
                <a:solidFill>
                  <a:schemeClr val="accent6"/>
                </a:solidFill>
                <a:effectLst/>
                <a:latin typeface="+mn-ea"/>
                <a:cs typeface="Times New Roman" panose="02020603050405020304" pitchFamily="18" charset="0"/>
              </a:rPr>
              <a:t>(</a:t>
            </a:r>
            <a:r>
              <a:rPr lang="zh-TW" sz="2400" b="1">
                <a:solidFill>
                  <a:schemeClr val="accent6"/>
                </a:solidFill>
                <a:effectLst/>
                <a:latin typeface="+mn-ea"/>
                <a:cs typeface="Times New Roman" panose="02020603050405020304" pitchFamily="18" charset="0"/>
              </a:rPr>
              <a:t>做足啲、問多</a:t>
            </a:r>
            <a:r>
              <a:rPr lang="en-US" sz="2400" b="1">
                <a:solidFill>
                  <a:schemeClr val="accent6"/>
                </a:solidFill>
                <a:effectLst/>
                <a:latin typeface="+mn-ea"/>
                <a:cs typeface="Times New Roman" panose="02020603050405020304" pitchFamily="18" charset="0"/>
              </a:rPr>
              <a:t>D</a:t>
            </a:r>
            <a:r>
              <a:rPr lang="zh-TW" sz="2400" b="1">
                <a:solidFill>
                  <a:schemeClr val="accent6"/>
                </a:solidFill>
                <a:effectLst/>
                <a:latin typeface="+mn-ea"/>
                <a:cs typeface="Times New Roman" panose="02020603050405020304" pitchFamily="18" charset="0"/>
              </a:rPr>
              <a:t>、安全</a:t>
            </a:r>
            <a:r>
              <a:rPr lang="en-US" sz="2400" b="1">
                <a:solidFill>
                  <a:schemeClr val="accent6"/>
                </a:solidFill>
                <a:effectLst/>
                <a:latin typeface="+mn-ea"/>
                <a:cs typeface="Times New Roman" panose="02020603050405020304" pitchFamily="18" charset="0"/>
              </a:rPr>
              <a:t>D!)</a:t>
            </a:r>
            <a:endParaRPr lang="en-US" sz="2400" b="1">
              <a:solidFill>
                <a:schemeClr val="accent6"/>
              </a:solidFill>
            </a:endParaRPr>
          </a:p>
        </p:txBody>
      </p:sp>
      <p:sp>
        <p:nvSpPr>
          <p:cNvPr id="25" name="文字方塊 24">
            <a:extLst>
              <a:ext uri="{FF2B5EF4-FFF2-40B4-BE49-F238E27FC236}">
                <a16:creationId xmlns:a16="http://schemas.microsoft.com/office/drawing/2014/main" id="{111B30BA-A3AA-9562-C7CE-1534CEC649E0}"/>
              </a:ext>
            </a:extLst>
          </p:cNvPr>
          <p:cNvSpPr txBox="1"/>
          <p:nvPr/>
        </p:nvSpPr>
        <p:spPr>
          <a:xfrm>
            <a:off x="1360715" y="5218860"/>
            <a:ext cx="6096000" cy="461665"/>
          </a:xfrm>
          <a:prstGeom prst="rect">
            <a:avLst/>
          </a:prstGeom>
          <a:noFill/>
        </p:spPr>
        <p:txBody>
          <a:bodyPr wrap="square">
            <a:spAutoFit/>
          </a:bodyPr>
          <a:lstStyle/>
          <a:p>
            <a:r>
              <a:rPr lang="en-US" altLang="zh-TW" sz="2400" b="1">
                <a:solidFill>
                  <a:srgbClr val="0070C0"/>
                </a:solidFill>
                <a:effectLst/>
                <a:latin typeface="+mn-ea"/>
                <a:cs typeface="Times New Roman" panose="02020603050405020304" pitchFamily="18" charset="0"/>
              </a:rPr>
              <a:t>4) </a:t>
            </a:r>
            <a:r>
              <a:rPr lang="zh-TW" sz="2400" b="1">
                <a:solidFill>
                  <a:srgbClr val="0070C0"/>
                </a:solidFill>
                <a:effectLst/>
                <a:latin typeface="+mn-ea"/>
                <a:cs typeface="Times New Roman" panose="02020603050405020304" pitchFamily="18" charset="0"/>
              </a:rPr>
              <a:t>遇到有重大風險，應停止工作</a:t>
            </a:r>
            <a:r>
              <a:rPr lang="zh-TW" sz="2400">
                <a:solidFill>
                  <a:srgbClr val="0070C0"/>
                </a:solidFill>
                <a:effectLst/>
                <a:latin typeface="+mn-ea"/>
                <a:cs typeface="Times New Roman" panose="02020603050405020304" pitchFamily="18" charset="0"/>
              </a:rPr>
              <a:t> </a:t>
            </a:r>
            <a:r>
              <a:rPr lang="zh-TW" sz="2400" b="1">
                <a:solidFill>
                  <a:srgbClr val="0070C0"/>
                </a:solidFill>
                <a:effectLst/>
                <a:latin typeface="+mn-ea"/>
                <a:cs typeface="Times New Roman" panose="02020603050405020304" pitchFamily="18" charset="0"/>
              </a:rPr>
              <a:t>尋求協助 </a:t>
            </a:r>
            <a:r>
              <a:rPr lang="en-US" sz="2400" b="1">
                <a:solidFill>
                  <a:srgbClr val="0070C0"/>
                </a:solidFill>
                <a:effectLst/>
                <a:latin typeface="+mn-ea"/>
                <a:cs typeface="Times New Roman" panose="02020603050405020304" pitchFamily="18" charset="0"/>
              </a:rPr>
              <a:t>!</a:t>
            </a:r>
            <a:r>
              <a:rPr lang="en-US" sz="2400">
                <a:solidFill>
                  <a:srgbClr val="0070C0"/>
                </a:solidFill>
                <a:effectLst/>
                <a:latin typeface="+mn-ea"/>
                <a:cs typeface="Times New Roman" panose="02020603050405020304" pitchFamily="18" charset="0"/>
              </a:rPr>
              <a:t> </a:t>
            </a:r>
            <a:endParaRPr lang="en-US" sz="2400"/>
          </a:p>
        </p:txBody>
      </p:sp>
      <p:sp>
        <p:nvSpPr>
          <p:cNvPr id="27" name="文字方塊 26">
            <a:extLst>
              <a:ext uri="{FF2B5EF4-FFF2-40B4-BE49-F238E27FC236}">
                <a16:creationId xmlns:a16="http://schemas.microsoft.com/office/drawing/2014/main" id="{62296051-C57E-03C4-656B-9938C0ECBF89}"/>
              </a:ext>
            </a:extLst>
          </p:cNvPr>
          <p:cNvSpPr txBox="1"/>
          <p:nvPr/>
        </p:nvSpPr>
        <p:spPr>
          <a:xfrm>
            <a:off x="1694716" y="5675612"/>
            <a:ext cx="9952997" cy="854593"/>
          </a:xfrm>
          <a:prstGeom prst="rect">
            <a:avLst/>
          </a:prstGeom>
          <a:noFill/>
        </p:spPr>
        <p:txBody>
          <a:bodyPr wrap="square">
            <a:spAutoFit/>
          </a:bodyPr>
          <a:lstStyle/>
          <a:p>
            <a:pPr marL="0" lvl="0" indent="0">
              <a:lnSpc>
                <a:spcPct val="107000"/>
              </a:lnSpc>
              <a:buNone/>
              <a:tabLst>
                <a:tab pos="447675" algn="l"/>
              </a:tabLst>
            </a:pPr>
            <a:r>
              <a:rPr lang="en-US" altLang="zh-TW" sz="2400" b="1">
                <a:solidFill>
                  <a:schemeClr val="accent6"/>
                </a:solidFill>
                <a:effectLst/>
                <a:latin typeface="+mn-ea"/>
                <a:cs typeface="Times New Roman" panose="02020603050405020304" pitchFamily="18" charset="0"/>
              </a:rPr>
              <a:t>(</a:t>
            </a:r>
            <a:r>
              <a:rPr lang="zh-TW" sz="2400" b="1">
                <a:solidFill>
                  <a:schemeClr val="accent6"/>
                </a:solidFill>
                <a:effectLst/>
                <a:latin typeface="+mn-ea"/>
                <a:cs typeface="Times New Roman" panose="02020603050405020304" pitchFamily="18" charset="0"/>
              </a:rPr>
              <a:t>如果自己沒有能力應對風險、就應該拿出勇氣來對危險說不 ！向上級解釋相關工作風險</a:t>
            </a:r>
            <a:r>
              <a:rPr lang="en-US" sz="2400" b="1">
                <a:solidFill>
                  <a:schemeClr val="accent6"/>
                </a:solidFill>
                <a:effectLst/>
                <a:latin typeface="+mn-ea"/>
                <a:cs typeface="Times New Roman" panose="02020603050405020304" pitchFamily="18" charset="0"/>
              </a:rPr>
              <a:t>, </a:t>
            </a:r>
            <a:r>
              <a:rPr lang="zh-TW" sz="2400" b="1">
                <a:solidFill>
                  <a:schemeClr val="accent6"/>
                </a:solidFill>
                <a:effectLst/>
                <a:latin typeface="+mn-ea"/>
                <a:cs typeface="Times New Roman" panose="02020603050405020304" pitchFamily="18" charset="0"/>
              </a:rPr>
              <a:t>尋求協助解決相關安全問題</a:t>
            </a:r>
            <a:r>
              <a:rPr lang="en-US" altLang="zh-TW" sz="2400" b="1">
                <a:solidFill>
                  <a:schemeClr val="accent6"/>
                </a:solidFill>
                <a:effectLst/>
                <a:latin typeface="+mn-ea"/>
                <a:cs typeface="Times New Roman" panose="02020603050405020304" pitchFamily="18" charset="0"/>
              </a:rPr>
              <a:t>!)</a:t>
            </a:r>
            <a:endParaRPr lang="en-US" sz="3200" b="1">
              <a:solidFill>
                <a:schemeClr val="accent6"/>
              </a:solidFill>
              <a:latin typeface="+mn-ea"/>
            </a:endParaRPr>
          </a:p>
        </p:txBody>
      </p:sp>
    </p:spTree>
    <p:extLst>
      <p:ext uri="{BB962C8B-B14F-4D97-AF65-F5344CB8AC3E}">
        <p14:creationId xmlns:p14="http://schemas.microsoft.com/office/powerpoint/2010/main" val="42258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9" grpId="0"/>
      <p:bldP spid="21" grpId="0"/>
      <p:bldP spid="23"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099F71-BDC6-38A3-0E4B-7AF2C0EF99B6}"/>
              </a:ext>
            </a:extLst>
          </p:cNvPr>
          <p:cNvSpPr>
            <a:spLocks noGrp="1"/>
          </p:cNvSpPr>
          <p:nvPr>
            <p:ph type="title"/>
          </p:nvPr>
        </p:nvSpPr>
        <p:spPr>
          <a:xfrm>
            <a:off x="1026212" y="599123"/>
            <a:ext cx="10950408" cy="903816"/>
          </a:xfrm>
          <a:solidFill>
            <a:schemeClr val="bg1"/>
          </a:solidFill>
        </p:spPr>
        <p:txBody>
          <a:bodyPr>
            <a:noAutofit/>
          </a:bodyPr>
          <a:lstStyle/>
          <a:p>
            <a:pPr algn="ctr"/>
            <a:r>
              <a:rPr lang="zh-TW" altLang="en-US" dirty="0">
                <a:solidFill>
                  <a:srgbClr val="338CBA"/>
                </a:solidFill>
                <a:latin typeface="微軟正黑體"/>
                <a:ea typeface="微軟正黑體"/>
                <a:cs typeface="Arial"/>
              </a:rPr>
              <a:t>此外，酷熱天氣在每年</a:t>
            </a:r>
            <a:r>
              <a:rPr lang="en-US" altLang="zh-TW" dirty="0">
                <a:solidFill>
                  <a:srgbClr val="338CBA"/>
                </a:solidFill>
                <a:latin typeface="微軟正黑體"/>
                <a:ea typeface="微軟正黑體"/>
                <a:cs typeface="Arial"/>
              </a:rPr>
              <a:t>5</a:t>
            </a:r>
            <a:r>
              <a:rPr lang="zh-TW" altLang="en-US" dirty="0">
                <a:solidFill>
                  <a:srgbClr val="338CBA"/>
                </a:solidFill>
                <a:latin typeface="微軟正黑體"/>
                <a:ea typeface="微軟正黑體"/>
                <a:cs typeface="Arial"/>
              </a:rPr>
              <a:t>月至</a:t>
            </a:r>
            <a:r>
              <a:rPr lang="en-US" altLang="zh-TW" dirty="0">
                <a:solidFill>
                  <a:srgbClr val="338CBA"/>
                </a:solidFill>
                <a:latin typeface="微軟正黑體"/>
                <a:ea typeface="微軟正黑體"/>
                <a:cs typeface="Arial"/>
              </a:rPr>
              <a:t>9</a:t>
            </a:r>
            <a:r>
              <a:rPr lang="zh-TW" altLang="en-US" dirty="0">
                <a:solidFill>
                  <a:srgbClr val="338CBA"/>
                </a:solidFill>
                <a:latin typeface="微軟正黑體"/>
                <a:ea typeface="微軟正黑體"/>
                <a:cs typeface="Arial"/>
              </a:rPr>
              <a:t>月都經常</a:t>
            </a:r>
            <a:r>
              <a:rPr lang="zh-TW" altLang="en-US" dirty="0" smtClean="0">
                <a:solidFill>
                  <a:srgbClr val="338CBA"/>
                </a:solidFill>
                <a:latin typeface="微軟正黑體"/>
                <a:ea typeface="微軟正黑體"/>
                <a:cs typeface="Arial"/>
              </a:rPr>
              <a:t>出現</a:t>
            </a:r>
            <a:r>
              <a:rPr lang="zh-TW" altLang="en-US" dirty="0">
                <a:solidFill>
                  <a:srgbClr val="338CBA"/>
                </a:solidFill>
                <a:latin typeface="微軟正黑體"/>
                <a:ea typeface="微軟正黑體"/>
                <a:cs typeface="Arial"/>
              </a:rPr>
              <a:t>，</a:t>
            </a:r>
            <a:r>
              <a:rPr lang="en-US" altLang="zh-TW" dirty="0">
                <a:solidFill>
                  <a:srgbClr val="338CBA"/>
                </a:solidFill>
                <a:latin typeface="微軟正黑體"/>
                <a:ea typeface="微軟正黑體"/>
                <a:cs typeface="Arial"/>
              </a:rPr>
              <a:t/>
            </a:r>
            <a:br>
              <a:rPr lang="en-US" altLang="zh-TW" dirty="0">
                <a:solidFill>
                  <a:srgbClr val="338CBA"/>
                </a:solidFill>
                <a:latin typeface="微軟正黑體"/>
                <a:ea typeface="微軟正黑體"/>
                <a:cs typeface="Arial"/>
              </a:rPr>
            </a:br>
            <a:r>
              <a:rPr lang="zh-TW" altLang="en-US" dirty="0">
                <a:solidFill>
                  <a:srgbClr val="338CBA"/>
                </a:solidFill>
                <a:latin typeface="微軟正黑體"/>
                <a:ea typeface="微軟正黑體"/>
                <a:cs typeface="Arial"/>
              </a:rPr>
              <a:t>管理層也應多</a:t>
            </a:r>
            <a:r>
              <a:rPr lang="zh-TW" altLang="en-US" dirty="0" smtClean="0">
                <a:solidFill>
                  <a:srgbClr val="338CBA"/>
                </a:solidFill>
                <a:latin typeface="微軟正黑體"/>
                <a:ea typeface="微軟正黑體"/>
                <a:cs typeface="Arial"/>
              </a:rPr>
              <a:t>關顧工人</a:t>
            </a:r>
            <a:r>
              <a:rPr lang="zh-TW" altLang="en-US" dirty="0">
                <a:solidFill>
                  <a:srgbClr val="338CBA"/>
                </a:solidFill>
                <a:latin typeface="微軟正黑體"/>
                <a:ea typeface="微軟正黑體"/>
                <a:cs typeface="Arial"/>
              </a:rPr>
              <a:t>的職業安全及健康</a:t>
            </a:r>
            <a:endParaRPr lang="en-US" dirty="0">
              <a:solidFill>
                <a:srgbClr val="338CBA"/>
              </a:solidFill>
              <a:latin typeface="微軟正黑體"/>
              <a:ea typeface="微軟正黑體"/>
              <a:cs typeface="Arial"/>
            </a:endParaRPr>
          </a:p>
        </p:txBody>
      </p:sp>
      <p:sp>
        <p:nvSpPr>
          <p:cNvPr id="4" name="投影片編號版面配置區 3">
            <a:extLst>
              <a:ext uri="{FF2B5EF4-FFF2-40B4-BE49-F238E27FC236}">
                <a16:creationId xmlns:a16="http://schemas.microsoft.com/office/drawing/2014/main" id="{6C00FD6B-6DC3-A327-40B6-F6F2CB5EEAD7}"/>
              </a:ext>
            </a:extLst>
          </p:cNvPr>
          <p:cNvSpPr>
            <a:spLocks noGrp="1"/>
          </p:cNvSpPr>
          <p:nvPr>
            <p:ph type="sldNum" sz="quarter" idx="12"/>
          </p:nvPr>
        </p:nvSpPr>
        <p:spPr/>
        <p:txBody>
          <a:bodyPr/>
          <a:lstStyle/>
          <a:p>
            <a:fld id="{FA50095E-8C38-405C-9F17-E18958EBE55D}" type="slidenum">
              <a:rPr lang="zh-HK" altLang="en-US" smtClean="0"/>
              <a:t>14</a:t>
            </a:fld>
            <a:endParaRPr lang="zh-HK"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1" y="2441698"/>
            <a:ext cx="4686299" cy="3116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7" y="1441393"/>
            <a:ext cx="3209193" cy="2406895"/>
          </a:xfrm>
          <a:prstGeom prst="ellipse">
            <a:avLst/>
          </a:prstGeom>
          <a:ln>
            <a:noFill/>
          </a:ln>
          <a:effectLst>
            <a:softEdge rad="112500"/>
          </a:effectLst>
        </p:spPr>
      </p:pic>
      <p:pic>
        <p:nvPicPr>
          <p:cNvPr id="9" name="圖片 8"/>
          <p:cNvPicPr>
            <a:picLocks noChangeAspect="1"/>
          </p:cNvPicPr>
          <p:nvPr/>
        </p:nvPicPr>
        <p:blipFill rotWithShape="1">
          <a:blip r:embed="rId5">
            <a:extLst>
              <a:ext uri="{28A0092B-C50C-407E-A947-70E740481C1C}">
                <a14:useLocalDpi xmlns:a14="http://schemas.microsoft.com/office/drawing/2010/main" val="0"/>
              </a:ext>
            </a:extLst>
          </a:blip>
          <a:srcRect l="17068" t="10963" r="23708" b="17468"/>
          <a:stretch/>
        </p:blipFill>
        <p:spPr>
          <a:xfrm>
            <a:off x="8751581" y="1522749"/>
            <a:ext cx="2994943" cy="2406895"/>
          </a:xfrm>
          <a:prstGeom prst="ellipse">
            <a:avLst/>
          </a:prstGeom>
          <a:ln>
            <a:noFill/>
          </a:ln>
          <a:effectLst>
            <a:softEdge rad="112500"/>
          </a:effectLst>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373" y="4269537"/>
            <a:ext cx="3686908" cy="2451938"/>
          </a:xfrm>
          <a:prstGeom prst="ellipse">
            <a:avLst/>
          </a:prstGeom>
          <a:ln>
            <a:noFill/>
          </a:ln>
          <a:effectLst>
            <a:softEdge rad="112500"/>
          </a:effectLst>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0597" y="4269537"/>
            <a:ext cx="3431931" cy="2451938"/>
          </a:xfrm>
          <a:prstGeom prst="ellipse">
            <a:avLst/>
          </a:prstGeom>
          <a:ln>
            <a:noFill/>
          </a:ln>
          <a:effectLst>
            <a:softEdge rad="112500"/>
          </a:effectLst>
        </p:spPr>
      </p:pic>
      <p:sp>
        <p:nvSpPr>
          <p:cNvPr id="12" name="矩形 11"/>
          <p:cNvSpPr/>
          <p:nvPr/>
        </p:nvSpPr>
        <p:spPr>
          <a:xfrm>
            <a:off x="644617" y="3715758"/>
            <a:ext cx="2954656" cy="923330"/>
          </a:xfrm>
          <a:prstGeom prst="rect">
            <a:avLst/>
          </a:prstGeom>
          <a:noFill/>
        </p:spPr>
        <p:txBody>
          <a:bodyPr wrap="none" lIns="91440" tIns="45720" rIns="91440" bIns="45720">
            <a:spAutoFit/>
          </a:bodyPr>
          <a:lstStyle/>
          <a:p>
            <a:pPr algn="ctr"/>
            <a:r>
              <a:rPr lang="zh-TW" altLang="en-US" sz="5400" b="1" cap="none" spc="0" dirty="0" smtClean="0">
                <a:ln w="22225">
                  <a:solidFill>
                    <a:schemeClr val="accent2"/>
                  </a:solidFill>
                  <a:prstDash val="solid"/>
                </a:ln>
                <a:solidFill>
                  <a:schemeClr val="accent2">
                    <a:lumMod val="40000"/>
                    <a:lumOff val="60000"/>
                  </a:schemeClr>
                </a:solidFill>
                <a:effectLst/>
              </a:rPr>
              <a:t>關愛文化</a:t>
            </a:r>
            <a:endParaRPr lang="zh-TW" altLang="en-US" sz="5400" b="1" cap="none" spc="0" dirty="0">
              <a:ln w="22225">
                <a:solidFill>
                  <a:schemeClr val="accent2"/>
                </a:solidFill>
                <a:prstDash val="solid"/>
              </a:ln>
              <a:solidFill>
                <a:schemeClr val="accent2">
                  <a:lumMod val="40000"/>
                  <a:lumOff val="60000"/>
                </a:schemeClr>
              </a:solidFill>
              <a:effectLst/>
            </a:endParaRPr>
          </a:p>
        </p:txBody>
      </p:sp>
      <p:sp>
        <p:nvSpPr>
          <p:cNvPr id="14" name="矩形 13"/>
          <p:cNvSpPr/>
          <p:nvPr/>
        </p:nvSpPr>
        <p:spPr>
          <a:xfrm>
            <a:off x="8791869" y="3758002"/>
            <a:ext cx="2954656" cy="923330"/>
          </a:xfrm>
          <a:prstGeom prst="rect">
            <a:avLst/>
          </a:prstGeom>
          <a:noFill/>
        </p:spPr>
        <p:txBody>
          <a:bodyPr wrap="none" lIns="91440" tIns="45720" rIns="91440" bIns="45720">
            <a:spAutoFit/>
          </a:bodyPr>
          <a:lstStyle/>
          <a:p>
            <a:pPr algn="ctr"/>
            <a:r>
              <a:rPr lang="zh-TW" altLang="en-US" sz="5400" b="1" cap="none" spc="0" dirty="0" smtClean="0">
                <a:ln w="22225">
                  <a:solidFill>
                    <a:schemeClr val="accent2"/>
                  </a:solidFill>
                  <a:prstDash val="solid"/>
                </a:ln>
                <a:solidFill>
                  <a:schemeClr val="accent2">
                    <a:lumMod val="40000"/>
                    <a:lumOff val="60000"/>
                  </a:schemeClr>
                </a:solidFill>
                <a:effectLst/>
              </a:rPr>
              <a:t>互相照應</a:t>
            </a:r>
            <a:endParaRPr lang="zh-TW"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0631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014" y="295000"/>
            <a:ext cx="10057786" cy="760078"/>
          </a:xfrm>
        </p:spPr>
        <p:txBody>
          <a:bodyPr/>
          <a:lstStyle/>
          <a:p>
            <a:r>
              <a:rPr lang="zh-TW" altLang="en-US" dirty="0" smtClean="0">
                <a:solidFill>
                  <a:srgbClr val="338CBA"/>
                </a:solidFill>
                <a:latin typeface="微軟正黑體"/>
                <a:cs typeface="Arial"/>
              </a:rPr>
              <a:t>定期檢查身體及認識</a:t>
            </a:r>
            <a:r>
              <a:rPr lang="zh-TW" altLang="en-US" dirty="0">
                <a:solidFill>
                  <a:srgbClr val="338CBA"/>
                </a:solidFill>
                <a:latin typeface="微軟正黑體"/>
                <a:cs typeface="Arial"/>
              </a:rPr>
              <a:t>熱</a:t>
            </a:r>
            <a:r>
              <a:rPr lang="zh-TW" altLang="en-US" dirty="0" smtClean="0">
                <a:solidFill>
                  <a:srgbClr val="338CBA"/>
                </a:solidFill>
                <a:latin typeface="微軟正黑體"/>
                <a:cs typeface="Arial"/>
              </a:rPr>
              <a:t>衰竭、中暑</a:t>
            </a:r>
            <a:endParaRPr lang="en-HK" dirty="0"/>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15</a:t>
            </a:fld>
            <a:endParaRPr lang="zh-HK" altLang="en-US"/>
          </a:p>
        </p:txBody>
      </p:sp>
      <p:pic>
        <p:nvPicPr>
          <p:cNvPr id="5" name="圖片 4"/>
          <p:cNvPicPr>
            <a:picLocks noChangeAspect="1"/>
          </p:cNvPicPr>
          <p:nvPr/>
        </p:nvPicPr>
        <p:blipFill rotWithShape="1">
          <a:blip r:embed="rId2"/>
          <a:srcRect l="50323" t="49896" r="31207" b="7031"/>
          <a:stretch/>
        </p:blipFill>
        <p:spPr>
          <a:xfrm>
            <a:off x="7012604" y="1720117"/>
            <a:ext cx="3334084" cy="4449463"/>
          </a:xfrm>
          <a:prstGeom prst="rect">
            <a:avLst/>
          </a:prstGeom>
        </p:spPr>
      </p:pic>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l="36505" t="17762" r="37415" b="23449"/>
          <a:stretch/>
        </p:blipFill>
        <p:spPr>
          <a:xfrm>
            <a:off x="2316913" y="1713180"/>
            <a:ext cx="3688580" cy="4825732"/>
          </a:xfrm>
          <a:prstGeom prst="rect">
            <a:avLst/>
          </a:prstGeom>
        </p:spPr>
      </p:pic>
      <p:sp>
        <p:nvSpPr>
          <p:cNvPr id="7" name="文字方塊 6"/>
          <p:cNvSpPr txBox="1"/>
          <p:nvPr/>
        </p:nvSpPr>
        <p:spPr>
          <a:xfrm>
            <a:off x="6147483" y="6169580"/>
            <a:ext cx="5064327" cy="369332"/>
          </a:xfrm>
          <a:prstGeom prst="rect">
            <a:avLst/>
          </a:prstGeom>
          <a:noFill/>
        </p:spPr>
        <p:txBody>
          <a:bodyPr wrap="square" rtlCol="0">
            <a:spAutoFit/>
          </a:bodyPr>
          <a:lstStyle/>
          <a:p>
            <a:pPr lvl="0" algn="ctr">
              <a:defRPr/>
            </a:pPr>
            <a:r>
              <a:rPr kumimoji="0" lang="zh-TW" altLang="en-US" b="0" i="0" u="none" strike="noStrike" kern="1200" cap="none" spc="0" normalizeH="0" baseline="0" noProof="0">
                <a:ln>
                  <a:noFill/>
                </a:ln>
                <a:solidFill>
                  <a:prstClr val="black"/>
                </a:solidFill>
                <a:effectLst/>
                <a:uLnTx/>
                <a:uFillTx/>
                <a:latin typeface="Calibri"/>
                <a:ea typeface="新細明體" panose="02020500000000000000" pitchFamily="18" charset="-120"/>
              </a:rPr>
              <a:t>資料來源</a:t>
            </a:r>
            <a:r>
              <a:rPr lang="en-US" altLang="zh-TW">
                <a:solidFill>
                  <a:prstClr val="black"/>
                </a:solidFill>
                <a:ea typeface="新細明體" panose="02020500000000000000" pitchFamily="18" charset="-120"/>
              </a:rPr>
              <a:t>︰</a:t>
            </a:r>
            <a:r>
              <a:rPr lang="zh-HK" altLang="en-US">
                <a:solidFill>
                  <a:prstClr val="black"/>
                </a:solidFill>
                <a:ea typeface="新細明體" panose="02020500000000000000" pitchFamily="18" charset="-120"/>
              </a:rPr>
              <a:t>勞工處</a:t>
            </a:r>
          </a:p>
        </p:txBody>
      </p:sp>
    </p:spTree>
    <p:extLst>
      <p:ext uri="{BB962C8B-B14F-4D97-AF65-F5344CB8AC3E}">
        <p14:creationId xmlns:p14="http://schemas.microsoft.com/office/powerpoint/2010/main" val="270575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4865298" y="310550"/>
            <a:ext cx="6850880" cy="6547449"/>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77" y="1884985"/>
            <a:ext cx="4435231" cy="3088030"/>
          </a:xfrm>
          <a:prstGeom prst="rect">
            <a:avLst/>
          </a:prstGeom>
        </p:spPr>
      </p:pic>
      <p:sp>
        <p:nvSpPr>
          <p:cNvPr id="6" name="標題 1">
            <a:extLst>
              <a:ext uri="{FF2B5EF4-FFF2-40B4-BE49-F238E27FC236}">
                <a16:creationId xmlns:a16="http://schemas.microsoft.com/office/drawing/2014/main" id="{AB099F71-BDC6-38A3-0E4B-7AF2C0EF99B6}"/>
              </a:ext>
            </a:extLst>
          </p:cNvPr>
          <p:cNvSpPr>
            <a:spLocks noGrp="1"/>
          </p:cNvSpPr>
          <p:nvPr>
            <p:ph type="title"/>
          </p:nvPr>
        </p:nvSpPr>
        <p:spPr>
          <a:xfrm>
            <a:off x="1026212" y="599123"/>
            <a:ext cx="3434952" cy="903816"/>
          </a:xfrm>
          <a:solidFill>
            <a:schemeClr val="bg1"/>
          </a:solidFill>
        </p:spPr>
        <p:txBody>
          <a:bodyPr>
            <a:noAutofit/>
          </a:bodyPr>
          <a:lstStyle/>
          <a:p>
            <a:pPr algn="ctr"/>
            <a:r>
              <a:rPr lang="zh-TW" altLang="en-US" dirty="0" smtClean="0">
                <a:solidFill>
                  <a:srgbClr val="338CBA"/>
                </a:solidFill>
                <a:latin typeface="微軟正黑體"/>
                <a:ea typeface="微軟正黑體"/>
                <a:cs typeface="Arial"/>
              </a:rPr>
              <a:t>熱衰竭 </a:t>
            </a:r>
            <a:r>
              <a:rPr lang="en-US" altLang="zh-TW" dirty="0" smtClean="0">
                <a:solidFill>
                  <a:srgbClr val="338CBA"/>
                </a:solidFill>
                <a:latin typeface="微軟正黑體"/>
                <a:ea typeface="微軟正黑體"/>
                <a:cs typeface="Arial"/>
              </a:rPr>
              <a:t>VS </a:t>
            </a:r>
            <a:r>
              <a:rPr lang="zh-TW" altLang="en-US" dirty="0" smtClean="0">
                <a:solidFill>
                  <a:srgbClr val="338CBA"/>
                </a:solidFill>
                <a:latin typeface="微軟正黑體"/>
                <a:ea typeface="微軟正黑體"/>
                <a:cs typeface="Arial"/>
              </a:rPr>
              <a:t>中暑</a:t>
            </a:r>
            <a:endParaRPr lang="en-US" dirty="0">
              <a:solidFill>
                <a:srgbClr val="338CBA"/>
              </a:solidFill>
              <a:latin typeface="微軟正黑體"/>
              <a:ea typeface="微軟正黑體"/>
              <a:cs typeface="Arial"/>
            </a:endParaRPr>
          </a:p>
        </p:txBody>
      </p:sp>
    </p:spTree>
    <p:extLst>
      <p:ext uri="{BB962C8B-B14F-4D97-AF65-F5344CB8AC3E}">
        <p14:creationId xmlns:p14="http://schemas.microsoft.com/office/powerpoint/2010/main" val="395637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338CBA"/>
                </a:solidFill>
                <a:latin typeface="微軟正黑體"/>
                <a:ea typeface="微軟正黑體"/>
                <a:cs typeface="Arial"/>
              </a:rPr>
              <a:t>執行適當</a:t>
            </a:r>
            <a:r>
              <a:rPr lang="zh-TW" altLang="en-US" dirty="0">
                <a:solidFill>
                  <a:srgbClr val="338CBA"/>
                </a:solidFill>
                <a:latin typeface="微軟正黑體"/>
                <a:ea typeface="微軟正黑體"/>
                <a:cs typeface="Arial"/>
              </a:rPr>
              <a:t>措施</a:t>
            </a:r>
            <a:endParaRPr lang="zh-HK" altLang="en-US" dirty="0">
              <a:solidFill>
                <a:srgbClr val="338CBA"/>
              </a:solidFill>
              <a:latin typeface="微軟正黑體"/>
              <a:ea typeface="微軟正黑體"/>
              <a:cs typeface="Arial"/>
            </a:endParaRPr>
          </a:p>
        </p:txBody>
      </p:sp>
      <p:sp>
        <p:nvSpPr>
          <p:cNvPr id="3" name="內容版面配置區 2"/>
          <p:cNvSpPr>
            <a:spLocks noGrp="1"/>
          </p:cNvSpPr>
          <p:nvPr>
            <p:ph idx="1"/>
          </p:nvPr>
        </p:nvSpPr>
        <p:spPr>
          <a:xfrm>
            <a:off x="887045" y="1742799"/>
            <a:ext cx="6125309" cy="4351338"/>
          </a:xfrm>
        </p:spPr>
        <p:txBody>
          <a:bodyPr>
            <a:normAutofit/>
          </a:bodyPr>
          <a:lstStyle/>
          <a:p>
            <a:r>
              <a:rPr lang="zh-TW" altLang="en-US" sz="2800" dirty="0"/>
              <a:t>以及建議僱主在酷熱時段，盡可能安排僱員採取輪班制度</a:t>
            </a:r>
            <a:endParaRPr lang="en-US" altLang="zh-TW" sz="2800" dirty="0"/>
          </a:p>
          <a:p>
            <a:r>
              <a:rPr lang="zh-TW" altLang="en-US" sz="2800" dirty="0"/>
              <a:t>以縮減僱員在酷熱環境下工作的時間或盡可能安排僱員有適當的休息時段</a:t>
            </a:r>
            <a:endParaRPr lang="en-US" altLang="zh-TW" sz="2800" dirty="0"/>
          </a:p>
          <a:p>
            <a:r>
              <a:rPr lang="zh-TW" altLang="en-US" sz="2800" dirty="0"/>
              <a:t>完成</a:t>
            </a:r>
            <a:r>
              <a:rPr lang="zh-TW" altLang="en-US" sz="2800" b="1" dirty="0">
                <a:solidFill>
                  <a:srgbClr val="FF0000"/>
                </a:solidFill>
              </a:rPr>
              <a:t>預防工作時中暑的風險評估</a:t>
            </a:r>
            <a:endParaRPr lang="zh-HK" altLang="en-US" sz="2800" b="1" dirty="0">
              <a:solidFill>
                <a:srgbClr val="FF0000"/>
              </a:solidFill>
            </a:endParaRPr>
          </a:p>
        </p:txBody>
      </p:sp>
      <p:pic>
        <p:nvPicPr>
          <p:cNvPr id="5" name="圖片 4"/>
          <p:cNvPicPr>
            <a:picLocks noChangeAspect="1"/>
          </p:cNvPicPr>
          <p:nvPr/>
        </p:nvPicPr>
        <p:blipFill>
          <a:blip r:embed="rId2"/>
          <a:stretch>
            <a:fillRect/>
          </a:stretch>
        </p:blipFill>
        <p:spPr>
          <a:xfrm>
            <a:off x="7182338" y="0"/>
            <a:ext cx="5009663" cy="6721231"/>
          </a:xfrm>
          <a:prstGeom prst="rect">
            <a:avLst/>
          </a:prstGeom>
        </p:spPr>
      </p:pic>
    </p:spTree>
    <p:extLst>
      <p:ext uri="{BB962C8B-B14F-4D97-AF65-F5344CB8AC3E}">
        <p14:creationId xmlns:p14="http://schemas.microsoft.com/office/powerpoint/2010/main" val="69349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338CBA"/>
                </a:solidFill>
                <a:latin typeface="微軟正黑體"/>
                <a:ea typeface="微軟正黑體"/>
                <a:cs typeface="Arial"/>
              </a:rPr>
              <a:t>控制措施 </a:t>
            </a:r>
            <a:r>
              <a:rPr lang="en-US" altLang="zh-TW" dirty="0">
                <a:solidFill>
                  <a:srgbClr val="338CBA"/>
                </a:solidFill>
                <a:latin typeface="微軟正黑體"/>
                <a:ea typeface="微軟正黑體"/>
                <a:cs typeface="Arial"/>
              </a:rPr>
              <a:t>- </a:t>
            </a:r>
            <a:r>
              <a:rPr lang="zh-TW" altLang="en-US" b="1" dirty="0">
                <a:solidFill>
                  <a:srgbClr val="FF0000"/>
                </a:solidFill>
              </a:rPr>
              <a:t>施工前實施</a:t>
            </a:r>
            <a:endParaRPr lang="zh-HK" altLang="en-US" dirty="0"/>
          </a:p>
        </p:txBody>
      </p:sp>
      <p:sp>
        <p:nvSpPr>
          <p:cNvPr id="3" name="內容版面配置區 2"/>
          <p:cNvSpPr>
            <a:spLocks noGrp="1"/>
          </p:cNvSpPr>
          <p:nvPr>
            <p:ph idx="1"/>
          </p:nvPr>
        </p:nvSpPr>
        <p:spPr>
          <a:xfrm>
            <a:off x="838200" y="1825625"/>
            <a:ext cx="10712938" cy="4351338"/>
          </a:xfrm>
        </p:spPr>
        <p:txBody>
          <a:bodyPr>
            <a:normAutofit/>
          </a:bodyPr>
          <a:lstStyle/>
          <a:p>
            <a:pPr algn="just" defTabSz="446088"/>
            <a:r>
              <a:rPr lang="zh-TW" altLang="en-US" sz="2800" dirty="0"/>
              <a:t>在工作位置附近設置遮陰休息區。</a:t>
            </a:r>
          </a:p>
          <a:p>
            <a:pPr algn="just" defTabSz="446088"/>
            <a:r>
              <a:rPr lang="zh-TW" altLang="en-US" sz="2800" dirty="0"/>
              <a:t>安排在任何工作時間，都有充足的清涼飲用水供應。</a:t>
            </a:r>
          </a:p>
          <a:p>
            <a:pPr algn="just" defTabSz="539750"/>
            <a:r>
              <a:rPr lang="zh-TW" altLang="en-US" sz="2800" dirty="0"/>
              <a:t>在工作地方和休息區內，為工人提供便攜式的風扇以加強通風。</a:t>
            </a:r>
          </a:p>
          <a:p>
            <a:pPr algn="just" defTabSz="446088"/>
            <a:r>
              <a:rPr lang="zh-TW" altLang="en-US" sz="2800" dirty="0"/>
              <a:t>提供較</a:t>
            </a:r>
            <a:r>
              <a:rPr lang="zh-TW" altLang="en-US" sz="2800" dirty="0" smtClean="0"/>
              <a:t>輕便的</a:t>
            </a:r>
            <a:r>
              <a:rPr lang="zh-TW" altLang="en-US" sz="2800" dirty="0"/>
              <a:t>工具，減少使用時所消耗的氣力。</a:t>
            </a:r>
          </a:p>
          <a:p>
            <a:pPr algn="just" defTabSz="446088"/>
            <a:r>
              <a:rPr lang="zh-TW" altLang="en-US" sz="2800" dirty="0"/>
              <a:t>確保</a:t>
            </a:r>
            <a:r>
              <a:rPr lang="zh-TW" altLang="en-US" sz="2800" dirty="0" smtClean="0"/>
              <a:t>工友已</a:t>
            </a:r>
            <a:r>
              <a:rPr lang="zh-TW" altLang="en-US" sz="2800" dirty="0"/>
              <a:t>具備充分的訓練，識別中暑的徵兆、並認識有關的預防措施及緊急應變行動。</a:t>
            </a:r>
            <a:endParaRPr lang="zh-HK" altLang="en-US" sz="2800" dirty="0"/>
          </a:p>
        </p:txBody>
      </p:sp>
    </p:spTree>
    <p:extLst>
      <p:ext uri="{BB962C8B-B14F-4D97-AF65-F5344CB8AC3E}">
        <p14:creationId xmlns:p14="http://schemas.microsoft.com/office/powerpoint/2010/main" val="628059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338CBA"/>
                </a:solidFill>
                <a:latin typeface="微軟正黑體"/>
                <a:cs typeface="Arial"/>
              </a:rPr>
              <a:t>控制措施 </a:t>
            </a:r>
            <a:r>
              <a:rPr lang="en-US" altLang="zh-TW" dirty="0" smtClean="0">
                <a:solidFill>
                  <a:srgbClr val="338CBA"/>
                </a:solidFill>
                <a:latin typeface="微軟正黑體"/>
                <a:cs typeface="Arial"/>
              </a:rPr>
              <a:t>- </a:t>
            </a:r>
            <a:r>
              <a:rPr lang="zh-TW" altLang="en-US" b="1" dirty="0" smtClean="0">
                <a:solidFill>
                  <a:srgbClr val="FF0000"/>
                </a:solidFill>
              </a:rPr>
              <a:t>每日</a:t>
            </a:r>
            <a:r>
              <a:rPr lang="zh-TW" altLang="en-US" b="1" dirty="0">
                <a:solidFill>
                  <a:srgbClr val="FF0000"/>
                </a:solidFill>
              </a:rPr>
              <a:t>實施措施</a:t>
            </a:r>
            <a:endParaRPr lang="zh-HK" altLang="en-US" b="1" dirty="0">
              <a:solidFill>
                <a:srgbClr val="FF0000"/>
              </a:solidFill>
            </a:endParaRPr>
          </a:p>
        </p:txBody>
      </p:sp>
      <p:sp>
        <p:nvSpPr>
          <p:cNvPr id="3" name="內容版面配置區 2"/>
          <p:cNvSpPr>
            <a:spLocks noGrp="1"/>
          </p:cNvSpPr>
          <p:nvPr>
            <p:ph idx="1"/>
          </p:nvPr>
        </p:nvSpPr>
        <p:spPr>
          <a:xfrm>
            <a:off x="697522" y="1606794"/>
            <a:ext cx="11056815" cy="4351338"/>
          </a:xfrm>
        </p:spPr>
        <p:txBody>
          <a:bodyPr>
            <a:noAutofit/>
          </a:bodyPr>
          <a:lstStyle/>
          <a:p>
            <a:pPr algn="just"/>
            <a:r>
              <a:rPr lang="zh-TW" altLang="en-US" sz="2800" dirty="0"/>
              <a:t>留意天氣報告。當「</a:t>
            </a:r>
            <a:r>
              <a:rPr lang="zh-TW" altLang="en-US" sz="2800" b="1" dirty="0">
                <a:solidFill>
                  <a:srgbClr val="FF0000"/>
                </a:solidFill>
              </a:rPr>
              <a:t>酷熱天氣警告</a:t>
            </a:r>
            <a:r>
              <a:rPr lang="zh-TW" altLang="en-US" sz="2800" dirty="0"/>
              <a:t>」生效、紫外線指數偏高或天氣潮濕時，</a:t>
            </a:r>
            <a:r>
              <a:rPr lang="zh-TW" altLang="en-US" sz="2800" dirty="0" smtClean="0"/>
              <a:t>將比較大型的體力處理操作重新</a:t>
            </a:r>
            <a:r>
              <a:rPr lang="zh-TW" altLang="en-US" sz="2800" dirty="0"/>
              <a:t>編排至上午十時前或下午四時後才</a:t>
            </a:r>
            <a:r>
              <a:rPr lang="zh-TW" altLang="en-US" sz="2800" dirty="0" smtClean="0"/>
              <a:t>進行</a:t>
            </a:r>
            <a:r>
              <a:rPr lang="zh-TW" altLang="en-US" sz="2800" dirty="0"/>
              <a:t>。</a:t>
            </a:r>
            <a:r>
              <a:rPr lang="zh-TW" altLang="en-US" sz="2800" dirty="0" smtClean="0"/>
              <a:t>而工人於每工作</a:t>
            </a:r>
            <a:r>
              <a:rPr lang="en-US" altLang="zh-TW" sz="2800" dirty="0" smtClean="0"/>
              <a:t>1</a:t>
            </a:r>
            <a:r>
              <a:rPr lang="zh-TW" altLang="en-US" sz="2800" dirty="0" smtClean="0"/>
              <a:t>小時</a:t>
            </a:r>
            <a:r>
              <a:rPr lang="zh-TW" altLang="en-US" sz="2800" dirty="0" smtClean="0"/>
              <a:t>後，安排</a:t>
            </a:r>
            <a:r>
              <a:rPr lang="en-US" altLang="zh-TW" sz="2800" dirty="0" smtClean="0"/>
              <a:t>10</a:t>
            </a:r>
            <a:r>
              <a:rPr lang="zh-TW" altLang="en-US" sz="2800" dirty="0"/>
              <a:t>分鐘適當</a:t>
            </a:r>
            <a:r>
              <a:rPr lang="zh-TW" altLang="en-US" sz="2800" dirty="0" smtClean="0"/>
              <a:t>休息時間。</a:t>
            </a:r>
            <a:endParaRPr lang="zh-TW" altLang="en-US" sz="2800" dirty="0"/>
          </a:p>
          <a:p>
            <a:r>
              <a:rPr lang="zh-TW" altLang="en-US" sz="2800" dirty="0"/>
              <a:t>在</a:t>
            </a:r>
            <a:r>
              <a:rPr lang="zh-TW" altLang="en-US" sz="2800" dirty="0" smtClean="0"/>
              <a:t>工友的</a:t>
            </a:r>
            <a:r>
              <a:rPr lang="zh-TW" altLang="en-US" sz="2800" dirty="0"/>
              <a:t>工作位置架設臨時上蓋。</a:t>
            </a:r>
          </a:p>
          <a:p>
            <a:r>
              <a:rPr lang="zh-TW" altLang="en-US" sz="2800" dirty="0" smtClean="0"/>
              <a:t>安排工友戴</a:t>
            </a:r>
            <a:r>
              <a:rPr lang="zh-TW" altLang="en-US" sz="2800" dirty="0"/>
              <a:t>上淺色的安全帽及穿著以天然物料製成的淺色而寬身的衣物。</a:t>
            </a:r>
          </a:p>
          <a:p>
            <a:r>
              <a:rPr lang="zh-TW" altLang="en-US" sz="2800" dirty="0" smtClean="0"/>
              <a:t>管理層安排工友定時</a:t>
            </a:r>
            <a:r>
              <a:rPr lang="zh-TW" altLang="en-US" sz="2800" dirty="0"/>
              <a:t>休息。</a:t>
            </a:r>
          </a:p>
          <a:p>
            <a:r>
              <a:rPr lang="zh-TW" altLang="en-US" sz="2800" dirty="0"/>
              <a:t>提醒</a:t>
            </a:r>
            <a:r>
              <a:rPr lang="zh-TW" altLang="en-US" sz="2800" dirty="0" smtClean="0"/>
              <a:t>工友多</a:t>
            </a:r>
            <a:r>
              <a:rPr lang="zh-TW" altLang="en-US" sz="2800" dirty="0"/>
              <a:t>飲水及</a:t>
            </a:r>
            <a:r>
              <a:rPr lang="zh-TW" altLang="en-US" sz="2800" dirty="0" smtClean="0"/>
              <a:t>留意身體</a:t>
            </a:r>
            <a:r>
              <a:rPr lang="zh-TW" altLang="en-US" sz="2800" dirty="0"/>
              <a:t>狀況。</a:t>
            </a:r>
            <a:endParaRPr lang="zh-HK" altLang="en-US" sz="2800" dirty="0"/>
          </a:p>
        </p:txBody>
      </p:sp>
    </p:spTree>
    <p:extLst>
      <p:ext uri="{BB962C8B-B14F-4D97-AF65-F5344CB8AC3E}">
        <p14:creationId xmlns:p14="http://schemas.microsoft.com/office/powerpoint/2010/main" val="394990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p:nvPr/>
        </p:nvSpPr>
        <p:spPr>
          <a:xfrm>
            <a:off x="0" y="1158844"/>
            <a:ext cx="12191999" cy="5691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新細明體" panose="02020500000000000000" pitchFamily="18" charset="-120"/>
              <a:ea typeface="新細明體" panose="02020500000000000000" pitchFamily="18" charset="-120"/>
              <a:cs typeface="+mn-cs"/>
            </a:endParaRPr>
          </a:p>
        </p:txBody>
      </p:sp>
      <p:sp>
        <p:nvSpPr>
          <p:cNvPr id="2" name="標題 1"/>
          <p:cNvSpPr>
            <a:spLocks noGrp="1"/>
          </p:cNvSpPr>
          <p:nvPr>
            <p:ph type="title"/>
          </p:nvPr>
        </p:nvSpPr>
        <p:spPr>
          <a:xfrm>
            <a:off x="3150607" y="619830"/>
            <a:ext cx="4263566" cy="1152801"/>
          </a:xfrm>
        </p:spPr>
        <p:txBody>
          <a:bodyPr/>
          <a:lstStyle/>
          <a:p>
            <a:pPr algn="ctr"/>
            <a:r>
              <a:rPr lang="en-US" altLang="zh-TW">
                <a:solidFill>
                  <a:schemeClr val="tx1"/>
                </a:solidFill>
              </a:rPr>
              <a:t> </a:t>
            </a:r>
            <a:endParaRPr lang="zh-HK" altLang="en-US"/>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18908199"/>
              </p:ext>
            </p:extLst>
          </p:nvPr>
        </p:nvGraphicFramePr>
        <p:xfrm>
          <a:off x="577912" y="1397976"/>
          <a:ext cx="11036173" cy="2470639"/>
        </p:xfrm>
        <a:graphic>
          <a:graphicData uri="http://schemas.openxmlformats.org/drawingml/2006/table">
            <a:tbl>
              <a:tblPr firstRow="1" bandRow="1">
                <a:tableStyleId>{073A0DAA-6AF3-43AB-8588-CEC1D06C72B9}</a:tableStyleId>
              </a:tblPr>
              <a:tblGrid>
                <a:gridCol w="2274415">
                  <a:extLst>
                    <a:ext uri="{9D8B030D-6E8A-4147-A177-3AD203B41FA5}">
                      <a16:colId xmlns:a16="http://schemas.microsoft.com/office/drawing/2014/main" val="1114719634"/>
                    </a:ext>
                  </a:extLst>
                </a:gridCol>
                <a:gridCol w="6581819">
                  <a:extLst>
                    <a:ext uri="{9D8B030D-6E8A-4147-A177-3AD203B41FA5}">
                      <a16:colId xmlns:a16="http://schemas.microsoft.com/office/drawing/2014/main" val="3522483943"/>
                    </a:ext>
                  </a:extLst>
                </a:gridCol>
                <a:gridCol w="2179939">
                  <a:extLst>
                    <a:ext uri="{9D8B030D-6E8A-4147-A177-3AD203B41FA5}">
                      <a16:colId xmlns:a16="http://schemas.microsoft.com/office/drawing/2014/main" val="2165586218"/>
                    </a:ext>
                  </a:extLst>
                </a:gridCol>
              </a:tblGrid>
              <a:tr h="838519">
                <a:tc>
                  <a:txBody>
                    <a:bodyPr/>
                    <a:lstStyle/>
                    <a:p>
                      <a:pPr algn="ctr"/>
                      <a:r>
                        <a:rPr lang="zh-TW" altLang="en-US" sz="2600">
                          <a:latin typeface="+mn-ea"/>
                          <a:ea typeface="+mn-ea"/>
                        </a:rPr>
                        <a:t>發生意外日期</a:t>
                      </a:r>
                      <a:endParaRPr lang="zh-HK" altLang="en-US" sz="2600">
                        <a:latin typeface="+mn-ea"/>
                        <a:ea typeface="+mn-ea"/>
                      </a:endParaRPr>
                    </a:p>
                  </a:txBody>
                  <a:tcPr marL="86522" marR="86522" marT="43261" marB="43261" anchor="ctr"/>
                </a:tc>
                <a:tc>
                  <a:txBody>
                    <a:bodyPr/>
                    <a:lstStyle/>
                    <a:p>
                      <a:pPr algn="ctr"/>
                      <a:r>
                        <a:rPr lang="zh-TW" altLang="en-US" sz="2600">
                          <a:latin typeface="+mn-ea"/>
                          <a:ea typeface="+mn-ea"/>
                        </a:rPr>
                        <a:t>意外摘要</a:t>
                      </a:r>
                      <a:endParaRPr lang="zh-HK" altLang="en-US" sz="2600">
                        <a:latin typeface="+mn-ea"/>
                        <a:ea typeface="+mn-ea"/>
                      </a:endParaRPr>
                    </a:p>
                  </a:txBody>
                  <a:tcPr marL="86522" marR="86522" marT="43261" marB="43261" anchor="ctr"/>
                </a:tc>
                <a:tc>
                  <a:txBody>
                    <a:bodyPr/>
                    <a:lstStyle/>
                    <a:p>
                      <a:pPr algn="ctr"/>
                      <a:r>
                        <a:rPr lang="zh-TW" altLang="en-US" sz="2800">
                          <a:latin typeface="+mn-ea"/>
                          <a:ea typeface="+mn-ea"/>
                        </a:rPr>
                        <a:t>估計</a:t>
                      </a:r>
                      <a:r>
                        <a:rPr lang="zh-TW" altLang="en-US" sz="2800" kern="1200">
                          <a:latin typeface="+mn-ea"/>
                          <a:ea typeface="+mn-ea"/>
                        </a:rPr>
                        <a:t>死因</a:t>
                      </a:r>
                      <a:endParaRPr lang="zh-TW" altLang="en-US" sz="2800" b="1" kern="1200">
                        <a:solidFill>
                          <a:schemeClr val="lt1"/>
                        </a:solidFill>
                        <a:latin typeface="+mn-ea"/>
                        <a:ea typeface="+mn-ea"/>
                        <a:cs typeface="+mn-cs"/>
                      </a:endParaRPr>
                    </a:p>
                  </a:txBody>
                  <a:tcPr marL="86522" marR="86522" marT="43261" marB="43261" anchor="ctr"/>
                </a:tc>
                <a:extLst>
                  <a:ext uri="{0D108BD9-81ED-4DB2-BD59-A6C34878D82A}">
                    <a16:rowId xmlns:a16="http://schemas.microsoft.com/office/drawing/2014/main" val="764839884"/>
                  </a:ext>
                </a:extLst>
              </a:tr>
              <a:tr h="1632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2000" b="0" i="0" kern="1200">
                          <a:solidFill>
                            <a:schemeClr val="bg1"/>
                          </a:solidFill>
                          <a:effectLst/>
                          <a:latin typeface="Times New Roman" panose="02020603050405020304" pitchFamily="18" charset="0"/>
                          <a:ea typeface="+mn-ea"/>
                          <a:cs typeface="Times New Roman" panose="02020603050405020304" pitchFamily="18" charset="0"/>
                        </a:rPr>
                        <a:t>7</a:t>
                      </a:r>
                      <a:r>
                        <a:rPr lang="zh-HK" altLang="en-US" sz="2000" b="0" i="0" kern="1200">
                          <a:solidFill>
                            <a:schemeClr val="bg1"/>
                          </a:solidFill>
                          <a:effectLst/>
                          <a:latin typeface="Times New Roman" panose="02020603050405020304" pitchFamily="18" charset="0"/>
                          <a:ea typeface="+mn-ea"/>
                          <a:cs typeface="Times New Roman" panose="02020603050405020304" pitchFamily="18" charset="0"/>
                        </a:rPr>
                        <a:t>月</a:t>
                      </a:r>
                      <a:r>
                        <a:rPr lang="en-US" altLang="zh-HK" sz="2000" b="0" i="0" kern="1200">
                          <a:solidFill>
                            <a:schemeClr val="bg1"/>
                          </a:solidFill>
                          <a:effectLst/>
                          <a:latin typeface="Times New Roman" panose="02020603050405020304" pitchFamily="18" charset="0"/>
                          <a:ea typeface="+mn-ea"/>
                          <a:cs typeface="Times New Roman" panose="02020603050405020304" pitchFamily="18" charset="0"/>
                        </a:rPr>
                        <a:t>7</a:t>
                      </a:r>
                      <a:r>
                        <a:rPr lang="zh-TW" altLang="en-US" sz="2000" b="0" i="0" kern="1200">
                          <a:solidFill>
                            <a:schemeClr val="bg1"/>
                          </a:solidFill>
                          <a:effectLst/>
                          <a:latin typeface="Times New Roman" panose="02020603050405020304" pitchFamily="18" charset="0"/>
                          <a:ea typeface="+mn-ea"/>
                          <a:cs typeface="Times New Roman" panose="02020603050405020304" pitchFamily="18" charset="0"/>
                        </a:rPr>
                        <a:t>日</a:t>
                      </a:r>
                      <a:endParaRPr lang="zh-HK" altLang="en-US" sz="2000" b="0" i="0" kern="120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kern="1200">
                          <a:solidFill>
                            <a:schemeClr val="bg1"/>
                          </a:solidFill>
                          <a:effectLst/>
                          <a:latin typeface="Times New Roman" panose="02020603050405020304" pitchFamily="18" charset="0"/>
                          <a:ea typeface="+mn-ea"/>
                          <a:cs typeface="Times New Roman" panose="02020603050405020304" pitchFamily="18" charset="0"/>
                        </a:rPr>
                        <a:t>死者</a:t>
                      </a:r>
                      <a:r>
                        <a:rPr lang="zh-TW" altLang="zh-HK" sz="2000" b="0" i="0" kern="1200">
                          <a:solidFill>
                            <a:schemeClr val="bg1"/>
                          </a:solidFill>
                          <a:effectLst/>
                          <a:latin typeface="Times New Roman" panose="02020603050405020304" pitchFamily="18" charset="0"/>
                          <a:ea typeface="+mn-ea"/>
                          <a:cs typeface="Times New Roman" panose="02020603050405020304" pitchFamily="18" charset="0"/>
                        </a:rPr>
                        <a:t>姓</a:t>
                      </a:r>
                      <a:r>
                        <a:rPr lang="zh-TW" altLang="en-US" sz="2000" b="0" i="0" kern="1200">
                          <a:solidFill>
                            <a:schemeClr val="bg1"/>
                          </a:solidFill>
                          <a:effectLst/>
                          <a:latin typeface="Times New Roman" panose="02020603050405020304" pitchFamily="18" charset="0"/>
                          <a:ea typeface="+mn-ea"/>
                          <a:cs typeface="Times New Roman" panose="02020603050405020304" pitchFamily="18" charset="0"/>
                        </a:rPr>
                        <a:t>洪（</a:t>
                      </a:r>
                      <a:r>
                        <a:rPr lang="en-US" altLang="zh-TW" sz="2000" b="0" i="0" kern="1200">
                          <a:solidFill>
                            <a:schemeClr val="bg1"/>
                          </a:solidFill>
                          <a:effectLst/>
                          <a:latin typeface="Times New Roman" panose="02020603050405020304" pitchFamily="18" charset="0"/>
                          <a:ea typeface="+mn-ea"/>
                          <a:cs typeface="Times New Roman" panose="02020603050405020304" pitchFamily="18" charset="0"/>
                        </a:rPr>
                        <a:t>56</a:t>
                      </a:r>
                      <a:r>
                        <a:rPr lang="zh-TW" altLang="en-US" sz="2000" b="0" i="0" kern="1200">
                          <a:solidFill>
                            <a:schemeClr val="bg1"/>
                          </a:solidFill>
                          <a:effectLst/>
                          <a:latin typeface="Times New Roman" panose="02020603050405020304" pitchFamily="18" charset="0"/>
                          <a:ea typeface="+mn-ea"/>
                          <a:cs typeface="Times New Roman" panose="02020603050405020304" pitchFamily="18" charset="0"/>
                        </a:rPr>
                        <a:t>歲）男工人，任泥頭工人。在地盤進行清拆工程期間，失足從</a:t>
                      </a:r>
                      <a:r>
                        <a:rPr lang="en-US" altLang="zh-TW" sz="2000" b="0" i="0" kern="1200">
                          <a:solidFill>
                            <a:schemeClr val="bg1"/>
                          </a:solidFill>
                          <a:effectLst/>
                          <a:latin typeface="Times New Roman" panose="02020603050405020304" pitchFamily="18" charset="0"/>
                          <a:ea typeface="+mn-ea"/>
                          <a:cs typeface="Times New Roman" panose="02020603050405020304" pitchFamily="18" charset="0"/>
                        </a:rPr>
                        <a:t>10</a:t>
                      </a:r>
                      <a:r>
                        <a:rPr lang="zh-TW" altLang="en-US" sz="2000" b="0" i="0" kern="1200">
                          <a:solidFill>
                            <a:schemeClr val="bg1"/>
                          </a:solidFill>
                          <a:effectLst/>
                          <a:latin typeface="Times New Roman" panose="02020603050405020304" pitchFamily="18" charset="0"/>
                          <a:ea typeface="+mn-ea"/>
                          <a:cs typeface="Times New Roman" panose="02020603050405020304" pitchFamily="18" charset="0"/>
                        </a:rPr>
                        <a:t>樓墮下重傷，送院後證實死亡。</a:t>
                      </a:r>
                      <a:endParaRPr lang="en-US" altLang="zh-TW" sz="2000" b="0" i="0" kern="120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0" i="0" kern="1200">
                          <a:solidFill>
                            <a:schemeClr val="bg1"/>
                          </a:solidFill>
                          <a:effectLst/>
                          <a:latin typeface="Times New Roman" panose="02020603050405020304" pitchFamily="18" charset="0"/>
                          <a:ea typeface="+mn-ea"/>
                          <a:cs typeface="Times New Roman" panose="02020603050405020304" pitchFamily="18" charset="0"/>
                        </a:rPr>
                        <a:t>人體從高處墮下</a:t>
                      </a:r>
                      <a:endParaRPr lang="zh-HK" altLang="en-US" sz="2000" b="0" i="0" kern="120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extLst>
                  <a:ext uri="{0D108BD9-81ED-4DB2-BD59-A6C34878D82A}">
                    <a16:rowId xmlns:a16="http://schemas.microsoft.com/office/drawing/2014/main" val="2799795570"/>
                  </a:ext>
                </a:extLst>
              </a:tr>
            </a:tbl>
          </a:graphicData>
        </a:graphic>
      </p:graphicFrame>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矩形 8"/>
          <p:cNvSpPr/>
          <p:nvPr/>
        </p:nvSpPr>
        <p:spPr>
          <a:xfrm>
            <a:off x="2436972" y="321817"/>
            <a:ext cx="6588663" cy="707886"/>
          </a:xfrm>
          <a:prstGeom prst="rect">
            <a:avLst/>
          </a:prstGeom>
        </p:spPr>
        <p:txBody>
          <a:bodyPr wrap="none" lIns="91440" tIns="45720" rIns="91440" bIns="45720" anchor="t">
            <a:spAutoFit/>
          </a:bodyPr>
          <a:lstStyle/>
          <a:p>
            <a:pPr lvl="0">
              <a:defRPr/>
            </a:pPr>
            <a:r>
              <a:rPr kumimoji="0" lang="en-US" altLang="zh-TW" sz="4000" b="1" i="0" u="none" strike="noStrike" kern="1200" cap="none" spc="0" normalizeH="0" baseline="0" noProof="0">
                <a:ln>
                  <a:noFill/>
                </a:ln>
                <a:solidFill>
                  <a:prstClr val="black"/>
                </a:solidFill>
                <a:effectLst/>
                <a:uLnTx/>
                <a:uFillTx/>
                <a:latin typeface="+mn-ea"/>
                <a:cs typeface="+mn-cs"/>
              </a:rPr>
              <a:t>2022 </a:t>
            </a:r>
            <a:r>
              <a:rPr kumimoji="0" lang="zh-TW" altLang="en-US" sz="4000" b="1" i="0" u="none" strike="noStrike" kern="1200" cap="none" spc="0" normalizeH="0" baseline="0" noProof="0">
                <a:ln>
                  <a:noFill/>
                </a:ln>
                <a:solidFill>
                  <a:prstClr val="black"/>
                </a:solidFill>
                <a:effectLst/>
                <a:uLnTx/>
                <a:uFillTx/>
                <a:latin typeface="+mn-ea"/>
                <a:cs typeface="+mn-cs"/>
              </a:rPr>
              <a:t>年 </a:t>
            </a:r>
            <a:r>
              <a:rPr kumimoji="0" lang="en-US" altLang="zh-TW" sz="4000" b="1" i="0" u="none" strike="noStrike" kern="1200" cap="none" spc="0" normalizeH="0" baseline="0" noProof="0">
                <a:ln>
                  <a:noFill/>
                </a:ln>
                <a:solidFill>
                  <a:prstClr val="black"/>
                </a:solidFill>
                <a:effectLst/>
                <a:uLnTx/>
                <a:uFillTx/>
                <a:latin typeface="+mn-ea"/>
                <a:cs typeface="+mn-cs"/>
              </a:rPr>
              <a:t>7</a:t>
            </a:r>
            <a:r>
              <a:rPr lang="zh-TW" altLang="en-US" sz="4000" b="1">
                <a:solidFill>
                  <a:prstClr val="black"/>
                </a:solidFill>
                <a:latin typeface="+mn-ea"/>
              </a:rPr>
              <a:t>月</a:t>
            </a:r>
            <a:r>
              <a:rPr kumimoji="0" lang="zh-TW" altLang="en-US" sz="4000" b="1" i="0" u="none" strike="noStrike" kern="1200" cap="none" spc="0" normalizeH="0" baseline="0" noProof="0">
                <a:ln>
                  <a:noFill/>
                </a:ln>
                <a:solidFill>
                  <a:prstClr val="black"/>
                </a:solidFill>
                <a:effectLst/>
                <a:uLnTx/>
                <a:uFillTx/>
                <a:latin typeface="+mn-ea"/>
                <a:cs typeface="+mn-cs"/>
              </a:rPr>
              <a:t>建造業致命意外</a:t>
            </a:r>
            <a:endParaRPr kumimoji="0" lang="zh-HK" altLang="en-US" sz="4000" b="0" i="0" u="none" strike="noStrike" kern="1200" cap="none" spc="0" normalizeH="0" baseline="0" noProof="0">
              <a:ln>
                <a:noFill/>
              </a:ln>
              <a:solidFill>
                <a:prstClr val="black"/>
              </a:solidFill>
              <a:effectLst/>
              <a:uLnTx/>
              <a:uFillTx/>
              <a:latin typeface="+mn-ea"/>
              <a:cs typeface="+mn-cs"/>
            </a:endParaRPr>
          </a:p>
        </p:txBody>
      </p:sp>
      <p:sp>
        <p:nvSpPr>
          <p:cNvPr id="10" name="文字方塊 9">
            <a:extLst>
              <a:ext uri="{FF2B5EF4-FFF2-40B4-BE49-F238E27FC236}">
                <a16:creationId xmlns:a16="http://schemas.microsoft.com/office/drawing/2014/main" id="{2427CE70-E3FD-4B3D-A852-10364F715FE7}"/>
              </a:ext>
            </a:extLst>
          </p:cNvPr>
          <p:cNvSpPr txBox="1"/>
          <p:nvPr/>
        </p:nvSpPr>
        <p:spPr>
          <a:xfrm>
            <a:off x="1297481" y="6227209"/>
            <a:ext cx="9254531"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rPr>
              <a:t>免責聲明：以下討論僅用於學術教學和分享。</a:t>
            </a:r>
            <a:endParaRPr kumimoji="0" lang="en-US" altLang="zh-TW" sz="14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HK" sz="14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rPr>
              <a:t>Disclaimer: the following discussions are purely for academic teaching and sharing only.</a:t>
            </a:r>
            <a:endParaRPr kumimoji="0" lang="zh-HK" altLang="en-US" sz="14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96872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標題 1"/>
          <p:cNvSpPr>
            <a:spLocks noGrp="1"/>
          </p:cNvSpPr>
          <p:nvPr>
            <p:ph type="title" idx="4294967295"/>
          </p:nvPr>
        </p:nvSpPr>
        <p:spPr>
          <a:xfrm>
            <a:off x="2139350" y="379639"/>
            <a:ext cx="1233577" cy="633413"/>
          </a:xfrm>
        </p:spPr>
        <p:txBody>
          <a:bodyPr>
            <a:normAutofit/>
          </a:bodyPr>
          <a:lstStyle/>
          <a:p>
            <a:pPr algn="ctr"/>
            <a:r>
              <a:rPr lang="zh-TW" altLang="en-US">
                <a:latin typeface="微軟正黑體" panose="020B0604030504040204" pitchFamily="34" charset="-120"/>
              </a:rPr>
              <a:t>總結</a:t>
            </a:r>
            <a:endParaRPr lang="zh-HK" altLang="en-US">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5533" y="2869750"/>
            <a:ext cx="7136667" cy="3851725"/>
          </a:xfrm>
          <a:prstGeom prst="rect">
            <a:avLst/>
          </a:prstGeom>
        </p:spPr>
      </p:pic>
      <p:sp>
        <p:nvSpPr>
          <p:cNvPr id="6" name="文字方塊 5"/>
          <p:cNvSpPr txBox="1"/>
          <p:nvPr/>
        </p:nvSpPr>
        <p:spPr>
          <a:xfrm>
            <a:off x="2218599" y="1075162"/>
            <a:ext cx="8058864"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知識</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 </a:t>
            </a: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意識</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 </a:t>
            </a: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習慣</a:t>
            </a:r>
            <a:r>
              <a:rPr kumimoji="0" lang="zh-TW" altLang="en-US"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zh-HK" altLang="en-US"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HK" altLang="en-US"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態度</a:t>
            </a:r>
            <a:endPar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向右箭號 7"/>
          <p:cNvSpPr/>
          <p:nvPr/>
        </p:nvSpPr>
        <p:spPr>
          <a:xfrm rot="5400000">
            <a:off x="5752535" y="1750640"/>
            <a:ext cx="990993"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7495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A50095E-8C38-405C-9F17-E18958EBE55D}" type="slidenum">
              <a:rPr lang="zh-HK" altLang="en-US" smtClean="0"/>
              <a:t>21</a:t>
            </a:fld>
            <a:endParaRPr lang="zh-HK" altLang="en-US"/>
          </a:p>
        </p:txBody>
      </p:sp>
      <p:pic>
        <p:nvPicPr>
          <p:cNvPr id="5" name="內容版面配置區 3"/>
          <p:cNvPicPr>
            <a:picLocks noGrp="1" noChangeAspect="1"/>
          </p:cNvPicPr>
          <p:nvPr>
            <p:ph idx="1"/>
          </p:nvPr>
        </p:nvPicPr>
        <p:blipFill>
          <a:blip r:embed="rId2"/>
          <a:stretch>
            <a:fillRect/>
          </a:stretch>
        </p:blipFill>
        <p:spPr bwMode="auto">
          <a:xfrm>
            <a:off x="2162841" y="740321"/>
            <a:ext cx="7633007" cy="525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idx="4294967295"/>
          </p:nvPr>
        </p:nvSpPr>
        <p:spPr>
          <a:xfrm>
            <a:off x="1699129" y="6039643"/>
            <a:ext cx="8560429" cy="633413"/>
          </a:xfrm>
        </p:spPr>
        <p:txBody>
          <a:bodyPr>
            <a:normAutofit fontScale="90000"/>
          </a:bodyPr>
          <a:lstStyle/>
          <a:p>
            <a:pPr algn="ctr"/>
            <a:r>
              <a:rPr lang="zh-TW" altLang="en-US">
                <a:latin typeface="微軟正黑體" panose="020B0604030504040204" pitchFamily="34" charset="-120"/>
              </a:rPr>
              <a:t>生命第一，對危險說不；人人有責、各司其職</a:t>
            </a:r>
            <a:endParaRPr lang="zh-HK"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30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A50095E-8C38-405C-9F17-E18958EBE55D}" type="slidenum">
              <a:rPr lang="zh-HK" altLang="en-US" smtClean="0"/>
              <a:t>22</a:t>
            </a:fld>
            <a:endParaRPr lang="zh-HK" altLang="en-US"/>
          </a:p>
        </p:txBody>
      </p:sp>
      <p:pic>
        <p:nvPicPr>
          <p:cNvPr id="5" name="圖片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2743" y="1730964"/>
            <a:ext cx="7620000" cy="3810000"/>
          </a:xfrm>
          <a:prstGeom prst="rect">
            <a:avLst/>
          </a:prstGeom>
        </p:spPr>
      </p:pic>
    </p:spTree>
    <p:extLst>
      <p:ext uri="{BB962C8B-B14F-4D97-AF65-F5344CB8AC3E}">
        <p14:creationId xmlns:p14="http://schemas.microsoft.com/office/powerpoint/2010/main" val="370625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a:ext>
            </a:extLst>
          </a:blip>
          <a:srcRect l="3116" t="1760" r="2460"/>
          <a:stretch/>
        </p:blipFill>
        <p:spPr>
          <a:xfrm>
            <a:off x="1385337" y="0"/>
            <a:ext cx="10004491" cy="6802322"/>
          </a:xfrm>
          <a:prstGeom prst="rect">
            <a:avLst/>
          </a:prstGeom>
        </p:spPr>
      </p:pic>
      <p:sp>
        <p:nvSpPr>
          <p:cNvPr id="6" name="標題 1"/>
          <p:cNvSpPr txBox="1">
            <a:spLocks/>
          </p:cNvSpPr>
          <p:nvPr/>
        </p:nvSpPr>
        <p:spPr>
          <a:xfrm>
            <a:off x="7641967" y="2299323"/>
            <a:ext cx="2817365" cy="26243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altLang="zh-TW" sz="3600" b="1">
                <a:effectLst>
                  <a:outerShdw blurRad="38100" dist="38100" dir="2700000" algn="tl">
                    <a:srgbClr val="000000">
                      <a:alpha val="43137"/>
                    </a:srgbClr>
                  </a:outerShdw>
                </a:effectLst>
                <a:latin typeface="微軟正黑體"/>
                <a:ea typeface="微軟正黑體"/>
              </a:rPr>
              <a:t>2022 - 7 - 7</a:t>
            </a:r>
          </a:p>
          <a:p>
            <a:endParaRPr lang="en-US" altLang="zh-TW" sz="3600" b="1">
              <a:effectLst>
                <a:outerShdw blurRad="38100" dist="38100" dir="2700000" algn="tl">
                  <a:srgbClr val="000000">
                    <a:alpha val="43137"/>
                  </a:srgbClr>
                </a:outerShdw>
              </a:effectLst>
              <a:latin typeface="微軟正黑體"/>
            </a:endParaRPr>
          </a:p>
          <a:p>
            <a:r>
              <a:rPr lang="zh-TW" altLang="en-US" sz="3600" b="1">
                <a:effectLst>
                  <a:outerShdw blurRad="38100" dist="38100" dir="2700000" algn="tl">
                    <a:srgbClr val="000000">
                      <a:alpha val="43137"/>
                    </a:srgbClr>
                  </a:outerShdw>
                </a:effectLst>
                <a:latin typeface="微軟正黑體"/>
              </a:rPr>
              <a:t>洪</a:t>
            </a:r>
            <a:r>
              <a:rPr lang="zh-HK" altLang="en-US" sz="3600" b="1">
                <a:effectLst>
                  <a:outerShdw blurRad="38100" dist="38100" dir="2700000" algn="tl">
                    <a:srgbClr val="000000">
                      <a:alpha val="43137"/>
                    </a:srgbClr>
                  </a:outerShdw>
                </a:effectLst>
                <a:latin typeface="微軟正黑體"/>
              </a:rPr>
              <a:t>先生</a:t>
            </a:r>
            <a:endParaRPr lang="en-US" altLang="zh-HK" sz="3600" b="1">
              <a:effectLst>
                <a:outerShdw blurRad="38100" dist="38100" dir="2700000" algn="tl">
                  <a:srgbClr val="000000">
                    <a:alpha val="43137"/>
                  </a:srgbClr>
                </a:outerShdw>
              </a:effectLst>
              <a:latin typeface="微軟正黑體"/>
            </a:endParaRPr>
          </a:p>
          <a:p>
            <a:endParaRPr lang="en-US" altLang="zh-TW" sz="2400" b="1">
              <a:effectLst>
                <a:outerShdw blurRad="38100" dist="38100" dir="2700000" algn="tl">
                  <a:srgbClr val="000000">
                    <a:alpha val="43137"/>
                  </a:srgbClr>
                </a:outerShdw>
              </a:effectLst>
              <a:latin typeface="微軟正黑體"/>
            </a:endParaRPr>
          </a:p>
          <a:p>
            <a:endParaRPr lang="en-US" altLang="zh-HK" sz="2000" b="1">
              <a:effectLst>
                <a:outerShdw blurRad="38100" dist="38100" dir="2700000" algn="tl">
                  <a:srgbClr val="000000">
                    <a:alpha val="43137"/>
                  </a:srgbClr>
                </a:outerShdw>
              </a:effectLst>
              <a:latin typeface="微軟正黑體"/>
            </a:endParaRPr>
          </a:p>
          <a:p>
            <a:endParaRPr lang="en-US" altLang="zh-TW" sz="2000" b="1">
              <a:effectLst>
                <a:outerShdw blurRad="38100" dist="38100" dir="2700000" algn="tl">
                  <a:srgbClr val="000000">
                    <a:alpha val="43137"/>
                  </a:srgbClr>
                </a:outerShdw>
              </a:effectLst>
              <a:latin typeface="微軟正黑體"/>
            </a:endParaRPr>
          </a:p>
          <a:p>
            <a:endParaRPr lang="en-US" altLang="zh-TW" sz="2000" b="1">
              <a:effectLst>
                <a:outerShdw blurRad="38100" dist="38100" dir="2700000" algn="tl">
                  <a:srgbClr val="000000">
                    <a:alpha val="43137"/>
                  </a:srgbClr>
                </a:outerShdw>
              </a:effectLst>
              <a:latin typeface="微軟正黑體"/>
            </a:endParaRPr>
          </a:p>
          <a:p>
            <a:endParaRPr lang="en-US" altLang="zh-TW" sz="2000" b="1">
              <a:effectLst>
                <a:outerShdw blurRad="38100" dist="38100" dir="2700000" algn="tl">
                  <a:srgbClr val="000000">
                    <a:alpha val="43137"/>
                  </a:srgbClr>
                </a:outerShdw>
              </a:effectLst>
              <a:latin typeface="微軟正黑體"/>
            </a:endParaRPr>
          </a:p>
          <a:p>
            <a:endParaRPr lang="en-GB" altLang="zh-TW" sz="2000" b="1">
              <a:effectLst>
                <a:outerShdw blurRad="38100" dist="38100" dir="2700000" algn="tl">
                  <a:srgbClr val="000000">
                    <a:alpha val="43137"/>
                  </a:srgbClr>
                </a:outerShdw>
              </a:effectLst>
              <a:latin typeface="微軟正黑體"/>
            </a:endParaRPr>
          </a:p>
          <a:p>
            <a:endParaRPr lang="en-US" altLang="zh-TW" sz="2000" b="1">
              <a:effectLst>
                <a:outerShdw blurRad="38100" dist="38100" dir="2700000" algn="tl">
                  <a:srgbClr val="000000">
                    <a:alpha val="43137"/>
                  </a:srgbClr>
                </a:outerShdw>
              </a:effectLst>
              <a:latin typeface="微軟正黑體"/>
              <a:ea typeface="微軟正黑體"/>
            </a:endParaRPr>
          </a:p>
          <a:p>
            <a:endParaRPr lang="en-GB" altLang="zh-TW" sz="2000" b="1">
              <a:effectLst>
                <a:outerShdw blurRad="38100" dist="38100" dir="2700000" algn="tl">
                  <a:srgbClr val="000000">
                    <a:alpha val="43137"/>
                  </a:srgbClr>
                </a:outerShdw>
              </a:effectLst>
              <a:latin typeface="微軟正黑體"/>
              <a:ea typeface="微軟正黑體"/>
            </a:endParaRPr>
          </a:p>
          <a:p>
            <a:endParaRPr lang="en-GB" altLang="zh-TW" sz="3200" b="1">
              <a:effectLst>
                <a:outerShdw blurRad="38100" dist="38100" dir="2700000" algn="tl">
                  <a:srgbClr val="000000">
                    <a:alpha val="43137"/>
                  </a:srgbClr>
                </a:outerShdw>
              </a:effectLst>
              <a:latin typeface="微軟正黑體"/>
              <a:ea typeface="微軟正黑體"/>
            </a:endParaRPr>
          </a:p>
          <a:p>
            <a:endParaRPr lang="zh-TW" altLang="zh-HK" sz="3200" b="1">
              <a:effectLst>
                <a:outerShdw blurRad="38100" dist="38100" dir="2700000" algn="tl">
                  <a:srgbClr val="000000">
                    <a:alpha val="43137"/>
                  </a:srgbClr>
                </a:outerShdw>
              </a:effectLst>
              <a:latin typeface="微軟正黑體"/>
              <a:ea typeface="微軟正黑體"/>
            </a:endParaRPr>
          </a:p>
          <a:p>
            <a:r>
              <a:rPr lang="zh-TW" altLang="en-US" sz="3200" b="1">
                <a:effectLst>
                  <a:outerShdw blurRad="38100" dist="38100" dir="2700000" algn="tl">
                    <a:srgbClr val="000000">
                      <a:alpha val="43137"/>
                    </a:srgbClr>
                  </a:outerShdw>
                </a:effectLst>
                <a:latin typeface="微軟正黑體"/>
                <a:ea typeface="微軟正黑體"/>
              </a:rPr>
              <a:t> </a:t>
            </a:r>
            <a:endParaRPr lang="zh-TW" altLang="zh-HK" sz="3200" b="1">
              <a:effectLst>
                <a:outerShdw blurRad="38100" dist="38100" dir="2700000" algn="tl">
                  <a:srgbClr val="000000">
                    <a:alpha val="43137"/>
                  </a:srgbClr>
                </a:outerShdw>
              </a:effectLst>
              <a:latin typeface="微軟正黑體"/>
              <a:ea typeface="微軟正黑體"/>
            </a:endParaRPr>
          </a:p>
          <a:p>
            <a:pPr>
              <a:spcBef>
                <a:spcPts val="0"/>
              </a:spcBef>
              <a:defRPr/>
            </a:pPr>
            <a:r>
              <a:rPr lang="zh-TW" altLang="en-US" sz="2400" b="1">
                <a:effectLst>
                  <a:outerShdw blurRad="38100" dist="38100" dir="2700000" algn="tl">
                    <a:srgbClr val="000000">
                      <a:alpha val="43137"/>
                    </a:srgbClr>
                  </a:outerShdw>
                </a:effectLst>
                <a:latin typeface="微軟正黑體"/>
                <a:ea typeface="微軟正黑體"/>
              </a:rPr>
              <a:t> </a:t>
            </a:r>
            <a:endParaRPr lang="en-US" altLang="zh-TW" sz="2400" b="1">
              <a:effectLst>
                <a:outerShdw blurRad="38100" dist="38100" dir="2700000" algn="tl">
                  <a:srgbClr val="000000">
                    <a:alpha val="43137"/>
                  </a:srgbClr>
                </a:outerShdw>
              </a:effectLst>
              <a:latin typeface="微軟正黑體"/>
              <a:ea typeface="微軟正黑體"/>
            </a:endParaRPr>
          </a:p>
          <a:p>
            <a:pPr>
              <a:spcBef>
                <a:spcPts val="0"/>
              </a:spcBef>
              <a:defRPr/>
            </a:pPr>
            <a:endParaRPr lang="en-US" altLang="zh-TW" sz="24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defRPr/>
            </a:pPr>
            <a:endParaRPr lang="en-US" altLang="zh-TW" sz="24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defRPr/>
            </a:pPr>
            <a:endParaRPr lang="en-US" altLang="zh-TW" sz="24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1464056" y="5956240"/>
            <a:ext cx="8889847" cy="800219"/>
          </a:xfrm>
          <a:prstGeom prst="rect">
            <a:avLst/>
          </a:prstGeom>
        </p:spPr>
        <p:txBody>
          <a:bodyPr wrap="square">
            <a:spAutoFit/>
          </a:bodyPr>
          <a:lstStyle/>
          <a:p>
            <a:r>
              <a:rPr lang="zh-HK" altLang="en-US" sz="1400">
                <a:solidFill>
                  <a:schemeClr val="bg1"/>
                </a:solidFill>
                <a:latin typeface="微軟正黑體" panose="020B0604030504040204" pitchFamily="34" charset="-120"/>
                <a:ea typeface="微軟正黑體" panose="020B0604030504040204" pitchFamily="34" charset="-120"/>
              </a:rPr>
              <a:t>資料來源</a:t>
            </a:r>
            <a:r>
              <a:rPr lang="en-US" altLang="zh-HK" sz="1400">
                <a:solidFill>
                  <a:schemeClr val="bg1"/>
                </a:solidFill>
                <a:latin typeface="微軟正黑體" panose="020B0604030504040204" pitchFamily="34" charset="-120"/>
                <a:ea typeface="微軟正黑體" panose="020B0604030504040204" pitchFamily="34" charset="-120"/>
              </a:rPr>
              <a:t>:</a:t>
            </a:r>
          </a:p>
          <a:p>
            <a:r>
              <a:rPr lang="zh-TW" altLang="en-US" sz="1400">
                <a:solidFill>
                  <a:schemeClr val="bg1"/>
                </a:solidFill>
                <a:latin typeface="微軟正黑體" panose="020B0604030504040204" pitchFamily="34" charset="-120"/>
                <a:ea typeface="微軟正黑體" panose="020B0604030504040204" pitchFamily="34" charset="-120"/>
              </a:rPr>
              <a:t>香港各大傳媒</a:t>
            </a:r>
            <a:endParaRPr lang="en-US" altLang="zh-TW" sz="1400">
              <a:solidFill>
                <a:schemeClr val="bg1"/>
              </a:solidFill>
              <a:latin typeface="微軟正黑體" panose="020B0604030504040204" pitchFamily="34" charset="-120"/>
              <a:ea typeface="微軟正黑體" panose="020B0604030504040204" pitchFamily="34" charset="-120"/>
            </a:endParaRPr>
          </a:p>
          <a:p>
            <a:endParaRPr lang="en-US" altLang="zh-HK">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828A8C4-667F-4BCA-A7DE-942F7C0FB6DD}" type="slidenum">
              <a:rPr lang="zh-HK" altLang="en-US" smtClean="0"/>
              <a:t>3</a:t>
            </a:fld>
            <a:endParaRPr lang="zh-HK" altLang="en-US"/>
          </a:p>
        </p:txBody>
      </p:sp>
      <p:sp>
        <p:nvSpPr>
          <p:cNvPr id="8" name="標題 1"/>
          <p:cNvSpPr txBox="1">
            <a:spLocks/>
          </p:cNvSpPr>
          <p:nvPr/>
        </p:nvSpPr>
        <p:spPr>
          <a:xfrm>
            <a:off x="1977302" y="0"/>
            <a:ext cx="82296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en-US" altLang="zh-TW"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21 </a:t>
            </a:r>
            <a:r>
              <a:rPr lang="zh-HK" altLang="en-US"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 </a:t>
            </a:r>
            <a:r>
              <a:rPr lang="en-US" altLang="zh-TW"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 </a:t>
            </a:r>
            <a:r>
              <a:rPr lang="zh-HK" altLang="en-US"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 我們業界痛失 </a:t>
            </a:r>
            <a:r>
              <a:rPr lang="en-HK" altLang="zh-HK"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位 </a:t>
            </a:r>
            <a:r>
              <a:rPr lang="zh-HK" altLang="en-US"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a:t>
            </a:r>
            <a:r>
              <a:rPr lang="zh-TW" altLang="en-US"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友</a:t>
            </a:r>
            <a:r>
              <a:rPr lang="en-US" altLang="zh-HK"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HK" altLang="en-US" sz="32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8433" y="2143422"/>
            <a:ext cx="5566130" cy="1853345"/>
          </a:xfrm>
          <a:prstGeom prst="rect">
            <a:avLst/>
          </a:prstGeom>
        </p:spPr>
      </p:pic>
    </p:spTree>
    <p:extLst>
      <p:ext uri="{BB962C8B-B14F-4D97-AF65-F5344CB8AC3E}">
        <p14:creationId xmlns:p14="http://schemas.microsoft.com/office/powerpoint/2010/main" val="17343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22" y="9236"/>
            <a:ext cx="12214622"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zh-TW" altLang="en-US">
                <a:solidFill>
                  <a:schemeClr val="bg1"/>
                </a:solidFill>
              </a:rPr>
              <a:t>反思事故發生的原因</a:t>
            </a:r>
            <a:endParaRPr lang="zh-HK" altLang="en-US">
              <a:solidFill>
                <a:schemeClr val="bg1"/>
              </a:solidFill>
            </a:endParaRPr>
          </a:p>
        </p:txBody>
      </p:sp>
      <p:sp>
        <p:nvSpPr>
          <p:cNvPr id="4" name="Slide Number Placeholder 3"/>
          <p:cNvSpPr>
            <a:spLocks noGrp="1"/>
          </p:cNvSpPr>
          <p:nvPr>
            <p:ph type="sldNum" sz="quarter" idx="12"/>
          </p:nvPr>
        </p:nvSpPr>
        <p:spPr/>
        <p:txBody>
          <a:bodyPr/>
          <a:lstStyle/>
          <a:p>
            <a:fld id="{FA50095E-8C38-405C-9F17-E18958EBE55D}" type="slidenum">
              <a:rPr lang="zh-HK" altLang="en-US" smtClean="0"/>
              <a:t>4</a:t>
            </a:fld>
            <a:endParaRPr lang="zh-HK" altLang="en-US"/>
          </a:p>
        </p:txBody>
      </p:sp>
      <p:sp>
        <p:nvSpPr>
          <p:cNvPr id="6" name="內容版面配置區 2"/>
          <p:cNvSpPr txBox="1">
            <a:spLocks/>
          </p:cNvSpPr>
          <p:nvPr/>
        </p:nvSpPr>
        <p:spPr>
          <a:xfrm>
            <a:off x="275896" y="5950726"/>
            <a:ext cx="8927098" cy="789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HK" altLang="en-US">
              <a:solidFill>
                <a:schemeClr val="bg1"/>
              </a:solidFill>
            </a:endParaRPr>
          </a:p>
        </p:txBody>
      </p:sp>
      <p:sp>
        <p:nvSpPr>
          <p:cNvPr id="5" name="文字方塊 4"/>
          <p:cNvSpPr txBox="1"/>
          <p:nvPr/>
        </p:nvSpPr>
        <p:spPr>
          <a:xfrm>
            <a:off x="1296014" y="5771574"/>
            <a:ext cx="6804924" cy="1169551"/>
          </a:xfrm>
          <a:prstGeom prst="rect">
            <a:avLst/>
          </a:prstGeom>
          <a:noFill/>
        </p:spPr>
        <p:txBody>
          <a:bodyPr wrap="square" rtlCol="0">
            <a:spAutoFit/>
          </a:bodyPr>
          <a:lstStyle/>
          <a:p>
            <a:r>
              <a:rPr lang="zh-TW" altLang="en-US" sz="1400">
                <a:solidFill>
                  <a:schemeClr val="bg1"/>
                </a:solidFill>
              </a:rPr>
              <a:t>免責聲明：</a:t>
            </a:r>
          </a:p>
          <a:p>
            <a:r>
              <a:rPr lang="zh-TW" altLang="en-US" sz="1400">
                <a:solidFill>
                  <a:schemeClr val="bg1"/>
                </a:solidFill>
              </a:rPr>
              <a:t>下述之估計意外成因是根據新聞報導內容所作出之初步猜測，可能並不等同事實及全部。以上內容不構成有關事宜或任何其他事宜的專業意見。此外，對採用或不採用本訊息所引致的任何後果，建造業議會 </a:t>
            </a:r>
            <a:r>
              <a:rPr lang="en-US" altLang="zh-TW" sz="1400">
                <a:solidFill>
                  <a:schemeClr val="bg1"/>
                </a:solidFill>
              </a:rPr>
              <a:t>(</a:t>
            </a:r>
            <a:r>
              <a:rPr lang="zh-TW" altLang="en-US" sz="1400">
                <a:solidFill>
                  <a:schemeClr val="bg1"/>
                </a:solidFill>
              </a:rPr>
              <a:t>包括議會成員及僱員）概不負責。</a:t>
            </a:r>
          </a:p>
          <a:p>
            <a:endParaRPr lang="zh-HK" altLang="en-US" sz="1400">
              <a:solidFill>
                <a:schemeClr val="bg1"/>
              </a:solidFill>
            </a:endParaRPr>
          </a:p>
        </p:txBody>
      </p:sp>
      <p:sp>
        <p:nvSpPr>
          <p:cNvPr id="3" name="文字方塊 2">
            <a:extLst>
              <a:ext uri="{FF2B5EF4-FFF2-40B4-BE49-F238E27FC236}">
                <a16:creationId xmlns:a16="http://schemas.microsoft.com/office/drawing/2014/main" id="{BDF01877-6500-4CF9-9151-290390FBFCDA}"/>
              </a:ext>
            </a:extLst>
          </p:cNvPr>
          <p:cNvSpPr txBox="1"/>
          <p:nvPr/>
        </p:nvSpPr>
        <p:spPr>
          <a:xfrm>
            <a:off x="1019111" y="2653406"/>
            <a:ext cx="5838890" cy="1569660"/>
          </a:xfrm>
          <a:prstGeom prst="rect">
            <a:avLst/>
          </a:prstGeom>
          <a:noFill/>
        </p:spPr>
        <p:txBody>
          <a:bodyPr wrap="square" rtlCol="0">
            <a:spAutoFit/>
          </a:bodyPr>
          <a:lstStyle/>
          <a:p>
            <a:pPr algn="ctr"/>
            <a:r>
              <a:rPr lang="zh-TW" altLang="en-US" sz="4800">
                <a:solidFill>
                  <a:srgbClr val="FFFF00"/>
                </a:solidFill>
              </a:rPr>
              <a:t>人？ 機？ 物？ 法？</a:t>
            </a:r>
            <a:endParaRPr lang="en-US" altLang="zh-TW" sz="4800">
              <a:solidFill>
                <a:srgbClr val="FFFF00"/>
              </a:solidFill>
            </a:endParaRPr>
          </a:p>
          <a:p>
            <a:pPr algn="ctr"/>
            <a:r>
              <a:rPr lang="zh-TW" altLang="en-US" sz="4800">
                <a:solidFill>
                  <a:srgbClr val="FFFF00"/>
                </a:solidFill>
              </a:rPr>
              <a:t> 環？ 時？ 其他？ </a:t>
            </a:r>
            <a:endParaRPr lang="zh-HK" altLang="en-US" sz="4800">
              <a:solidFill>
                <a:srgbClr val="FFFF00"/>
              </a:solidFill>
            </a:endParaRPr>
          </a:p>
        </p:txBody>
      </p:sp>
    </p:spTree>
    <p:extLst>
      <p:ext uri="{BB962C8B-B14F-4D97-AF65-F5344CB8AC3E}">
        <p14:creationId xmlns:p14="http://schemas.microsoft.com/office/powerpoint/2010/main" val="157830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C70DC-36FE-401E-A289-D014DC83A761}"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Title 2"/>
          <p:cNvSpPr>
            <a:spLocks noGrp="1"/>
          </p:cNvSpPr>
          <p:nvPr>
            <p:ph type="title" idx="4294967295"/>
          </p:nvPr>
        </p:nvSpPr>
        <p:spPr>
          <a:xfrm>
            <a:off x="545837" y="173841"/>
            <a:ext cx="10515600" cy="1325562"/>
          </a:xfrm>
        </p:spPr>
        <p:txBody>
          <a:bodyPr>
            <a:normAutofit/>
          </a:bodyPr>
          <a:lstStyle/>
          <a:p>
            <a:r>
              <a:rPr lang="zh-TW" altLang="en-US" dirty="0"/>
              <a:t>清泥頭洞口無圍欄  男工疑</a:t>
            </a:r>
            <a:r>
              <a:rPr lang="zh-TW" altLang="en-US" dirty="0" smtClean="0"/>
              <a:t>絆倒  </a:t>
            </a:r>
            <a:r>
              <a:rPr lang="en-US" altLang="zh-TW" dirty="0" smtClean="0"/>
              <a:t>10</a:t>
            </a:r>
            <a:r>
              <a:rPr lang="zh-TW" altLang="en-US" dirty="0"/>
              <a:t>樓直墮地面亡</a:t>
            </a:r>
          </a:p>
        </p:txBody>
      </p:sp>
      <p:sp>
        <p:nvSpPr>
          <p:cNvPr id="8" name="內容版面配置區 2"/>
          <p:cNvSpPr>
            <a:spLocks noGrp="1"/>
          </p:cNvSpPr>
          <p:nvPr>
            <p:ph idx="4294967295"/>
          </p:nvPr>
        </p:nvSpPr>
        <p:spPr>
          <a:xfrm>
            <a:off x="667135" y="1869778"/>
            <a:ext cx="6727825" cy="4089400"/>
          </a:xfrm>
        </p:spPr>
        <p:txBody>
          <a:bodyPr>
            <a:normAutofit/>
          </a:bodyPr>
          <a:lstStyle/>
          <a:p>
            <a:pPr marL="0" indent="0" algn="just">
              <a:buNone/>
            </a:pPr>
            <a:r>
              <a:rPr lang="en-US" altLang="zh-TW" sz="2600" b="0" dirty="0">
                <a:solidFill>
                  <a:schemeClr val="tx1"/>
                </a:solidFill>
              </a:rPr>
              <a:t>7</a:t>
            </a:r>
            <a:r>
              <a:rPr lang="zh-TW" altLang="en-US" sz="2600" b="0" dirty="0">
                <a:solidFill>
                  <a:schemeClr val="tx1"/>
                </a:solidFill>
              </a:rPr>
              <a:t>月</a:t>
            </a:r>
            <a:r>
              <a:rPr lang="en-US" altLang="zh-TW" sz="2600" b="0" dirty="0">
                <a:solidFill>
                  <a:schemeClr val="tx1"/>
                </a:solidFill>
              </a:rPr>
              <a:t>7</a:t>
            </a:r>
            <a:r>
              <a:rPr lang="zh-TW" altLang="en-US" sz="2600" b="0" dirty="0">
                <a:solidFill>
                  <a:schemeClr val="tx1"/>
                </a:solidFill>
              </a:rPr>
              <a:t>日，有</a:t>
            </a:r>
            <a:r>
              <a:rPr lang="en-US" altLang="zh-TW" sz="2600" b="0" dirty="0">
                <a:solidFill>
                  <a:schemeClr val="tx1"/>
                </a:solidFill>
              </a:rPr>
              <a:t>25</a:t>
            </a:r>
            <a:r>
              <a:rPr lang="zh-TW" altLang="en-US" sz="2600" b="0" dirty="0">
                <a:solidFill>
                  <a:schemeClr val="tx1"/>
                </a:solidFill>
              </a:rPr>
              <a:t>名工人在地盤進行清拆工程，涉事男工與一名工友在</a:t>
            </a:r>
            <a:r>
              <a:rPr lang="en-US" altLang="zh-TW" sz="2600" b="0" dirty="0">
                <a:solidFill>
                  <a:schemeClr val="tx1"/>
                </a:solidFill>
              </a:rPr>
              <a:t>10</a:t>
            </a:r>
            <a:r>
              <a:rPr lang="zh-TW" altLang="en-US" sz="2600" b="0" dirty="0">
                <a:solidFill>
                  <a:schemeClr val="tx1"/>
                </a:solidFill>
              </a:rPr>
              <a:t>樓天台拆卸牆身及清理泥頭。據知天台至地面</a:t>
            </a:r>
            <a:r>
              <a:rPr lang="zh-TW" altLang="en-US" sz="2600" b="0" dirty="0">
                <a:solidFill>
                  <a:srgbClr val="0000FF"/>
                </a:solidFill>
              </a:rPr>
              <a:t>每層均鑿開一個約</a:t>
            </a:r>
            <a:r>
              <a:rPr lang="en-US" altLang="zh-TW" sz="2600" b="0" dirty="0">
                <a:solidFill>
                  <a:srgbClr val="0000FF"/>
                </a:solidFill>
              </a:rPr>
              <a:t>1</a:t>
            </a:r>
            <a:r>
              <a:rPr lang="zh-TW" altLang="en-US" sz="2600" b="0" dirty="0">
                <a:solidFill>
                  <a:srgbClr val="0000FF"/>
                </a:solidFill>
              </a:rPr>
              <a:t>米乘</a:t>
            </a:r>
            <a:r>
              <a:rPr lang="en-US" altLang="zh-TW" sz="2600" b="0" dirty="0">
                <a:solidFill>
                  <a:srgbClr val="0000FF"/>
                </a:solidFill>
              </a:rPr>
              <a:t>1</a:t>
            </a:r>
            <a:r>
              <a:rPr lang="zh-TW" altLang="en-US" sz="2600" b="0" dirty="0">
                <a:solidFill>
                  <a:srgbClr val="0000FF"/>
                </a:solidFill>
              </a:rPr>
              <a:t>米的洞口</a:t>
            </a:r>
            <a:r>
              <a:rPr lang="zh-TW" altLang="en-US" sz="2600" b="0" dirty="0">
                <a:solidFill>
                  <a:schemeClr val="tx1"/>
                </a:solidFill>
              </a:rPr>
              <a:t>，以便工人將泥頭直接傾倒落地面。</a:t>
            </a:r>
            <a:endParaRPr lang="en-US" altLang="zh-TW" sz="2600" b="0" dirty="0">
              <a:solidFill>
                <a:schemeClr val="tx1"/>
              </a:solidFill>
            </a:endParaRPr>
          </a:p>
          <a:p>
            <a:pPr marL="0" indent="0" algn="just">
              <a:buNone/>
            </a:pPr>
            <a:endParaRPr lang="en-US" altLang="zh-TW" sz="2600" b="0" dirty="0">
              <a:solidFill>
                <a:schemeClr val="tx1"/>
              </a:solidFill>
            </a:endParaRPr>
          </a:p>
          <a:p>
            <a:pPr marL="0" indent="0" algn="just">
              <a:buNone/>
            </a:pPr>
            <a:r>
              <a:rPr lang="zh-TW" altLang="en-US" sz="2600" b="0" dirty="0">
                <a:solidFill>
                  <a:schemeClr val="tx1"/>
                </a:solidFill>
              </a:rPr>
              <a:t>案發時，該洞口並沒有用圍欄圍住，涉事男工經過洞口時意外絆倒，</a:t>
            </a:r>
            <a:r>
              <a:rPr lang="zh-TW" altLang="en-US" sz="2600" b="0" dirty="0">
                <a:solidFill>
                  <a:srgbClr val="0000FF"/>
                </a:solidFill>
              </a:rPr>
              <a:t>由</a:t>
            </a:r>
            <a:r>
              <a:rPr lang="en-US" altLang="zh-TW" sz="2600" b="0" dirty="0">
                <a:solidFill>
                  <a:srgbClr val="0000FF"/>
                </a:solidFill>
              </a:rPr>
              <a:t>10</a:t>
            </a:r>
            <a:r>
              <a:rPr lang="zh-TW" altLang="en-US" sz="2600" b="0" dirty="0">
                <a:solidFill>
                  <a:srgbClr val="0000FF"/>
                </a:solidFill>
              </a:rPr>
              <a:t>樓的洞口直墮地面重創</a:t>
            </a:r>
            <a:r>
              <a:rPr lang="zh-TW" altLang="en-US" sz="2600" b="0" dirty="0">
                <a:solidFill>
                  <a:schemeClr val="tx1"/>
                </a:solidFill>
              </a:rPr>
              <a:t>。救護員趕至證實不治</a:t>
            </a:r>
            <a:r>
              <a:rPr lang="zh-TW" altLang="en-US" sz="2800" b="0" dirty="0">
                <a:solidFill>
                  <a:schemeClr val="tx1"/>
                </a:solidFill>
                <a:latin typeface="Times New Roman" panose="02020603050405020304" pitchFamily="18" charset="0"/>
                <a:cs typeface="Times New Roman" panose="02020603050405020304" pitchFamily="18" charset="0"/>
              </a:rPr>
              <a:t>。</a:t>
            </a:r>
            <a:r>
              <a:rPr lang="zh-TW" altLang="en-US" sz="2600" b="0" dirty="0">
                <a:solidFill>
                  <a:schemeClr val="bg1"/>
                </a:solidFill>
              </a:rPr>
              <a:t>：</a:t>
            </a:r>
            <a:endParaRPr lang="zh-TW" altLang="en-US" sz="2000" b="0" dirty="0">
              <a:solidFill>
                <a:schemeClr val="bg1"/>
              </a:solidFill>
              <a:latin typeface="+mn-ea"/>
            </a:endParaRPr>
          </a:p>
        </p:txBody>
      </p:sp>
      <p:sp>
        <p:nvSpPr>
          <p:cNvPr id="7" name="文字方塊 6"/>
          <p:cNvSpPr txBox="1"/>
          <p:nvPr/>
        </p:nvSpPr>
        <p:spPr>
          <a:xfrm>
            <a:off x="8780249" y="6396485"/>
            <a:ext cx="2034531" cy="369332"/>
          </a:xfrm>
          <a:prstGeom prst="rect">
            <a:avLst/>
          </a:prstGeom>
          <a:noFill/>
        </p:spPr>
        <p:txBody>
          <a:bodyPr wrap="none" rtlCol="0">
            <a:spAutoFit/>
          </a:bodyPr>
          <a:lstStyle/>
          <a:p>
            <a:pPr lvl="0">
              <a:defRPr/>
            </a:pPr>
            <a:r>
              <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a:t>
            </a:r>
            <a:r>
              <a:rPr lang="zh-HK" altLang="en-US">
                <a:solidFill>
                  <a:prstClr val="black"/>
                </a:solidFill>
                <a:ea typeface="新細明體" panose="02020500000000000000" pitchFamily="18" charset="-120"/>
              </a:rPr>
              <a:t>香港</a:t>
            </a:r>
            <a:r>
              <a:rPr lang="en-US" altLang="zh-HK">
                <a:solidFill>
                  <a:prstClr val="black"/>
                </a:solidFill>
                <a:ea typeface="新細明體" panose="02020500000000000000" pitchFamily="18" charset="-120"/>
              </a:rPr>
              <a:t>01</a:t>
            </a:r>
            <a:endParaRPr kumimoji="0" lang="zh-HK"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9" name="投影片編號版面配置區 3"/>
          <p:cNvSpPr txBox="1">
            <a:spLocks/>
          </p:cNvSpPr>
          <p:nvPr/>
        </p:nvSpPr>
        <p:spPr>
          <a:xfrm>
            <a:off x="11353800" y="4347910"/>
            <a:ext cx="791633" cy="391888"/>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投影片編號版面配置區 3"/>
          <p:cNvSpPr txBox="1">
            <a:spLocks/>
          </p:cNvSpPr>
          <p:nvPr/>
        </p:nvSpPr>
        <p:spPr>
          <a:xfrm>
            <a:off x="10957983" y="2368061"/>
            <a:ext cx="1064684" cy="764606"/>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11" name="矩形 10"/>
          <p:cNvSpPr/>
          <p:nvPr/>
        </p:nvSpPr>
        <p:spPr>
          <a:xfrm>
            <a:off x="1003289" y="6119486"/>
            <a:ext cx="10058148" cy="461665"/>
          </a:xfrm>
          <a:prstGeom prst="rect">
            <a:avLst/>
          </a:prstGeom>
        </p:spPr>
        <p:txBody>
          <a:bodyPr wrap="square">
            <a:spAutoFit/>
          </a:bodyPr>
          <a:lstStyle/>
          <a:p>
            <a:r>
              <a:rPr lang="zh-TW" altLang="en-US" sz="1200"/>
              <a:t>資料內源：</a:t>
            </a:r>
            <a:r>
              <a:rPr lang="en-US" altLang="zh-HK" sz="1200"/>
              <a:t> </a:t>
            </a:r>
          </a:p>
          <a:p>
            <a:r>
              <a:rPr lang="zh-TW" altLang="en-US" sz="1200">
                <a:hlinkClick r:id="rId3"/>
              </a:rPr>
              <a:t>半山奪命工傷｜清泥頭洞口無圍欄　男工疑絆倒</a:t>
            </a:r>
            <a:r>
              <a:rPr lang="en-US" altLang="zh-TW" sz="1200">
                <a:hlinkClick r:id="rId3"/>
              </a:rPr>
              <a:t>10</a:t>
            </a:r>
            <a:r>
              <a:rPr lang="zh-TW" altLang="en-US" sz="1200">
                <a:hlinkClick r:id="rId3"/>
              </a:rPr>
              <a:t>樓直墮地面亡 </a:t>
            </a:r>
            <a:r>
              <a:rPr lang="en-US" altLang="zh-TW" sz="1200">
                <a:hlinkClick r:id="rId3"/>
              </a:rPr>
              <a:t>(hk01.com) </a:t>
            </a:r>
            <a:r>
              <a:rPr lang="en-US" altLang="zh-TW" sz="1200">
                <a:hlinkClick r:id="rId4"/>
              </a:rPr>
              <a:t>/</a:t>
            </a:r>
            <a:r>
              <a:rPr lang="en-US" altLang="zh-TW" sz="1200"/>
              <a:t> </a:t>
            </a:r>
          </a:p>
        </p:txBody>
      </p:sp>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7753" y="1631338"/>
            <a:ext cx="3426047" cy="4566279"/>
          </a:xfrm>
          <a:prstGeom prst="rect">
            <a:avLst/>
          </a:prstGeom>
        </p:spPr>
      </p:pic>
    </p:spTree>
    <p:extLst>
      <p:ext uri="{BB962C8B-B14F-4D97-AF65-F5344CB8AC3E}">
        <p14:creationId xmlns:p14="http://schemas.microsoft.com/office/powerpoint/2010/main" val="19130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Title 1"/>
          <p:cNvSpPr>
            <a:spLocks noGrp="1"/>
          </p:cNvSpPr>
          <p:nvPr>
            <p:ph type="title" idx="4294967295"/>
          </p:nvPr>
        </p:nvSpPr>
        <p:spPr>
          <a:xfrm>
            <a:off x="723900" y="617879"/>
            <a:ext cx="10515600" cy="919163"/>
          </a:xfrm>
        </p:spPr>
        <p:txBody>
          <a:bodyPr/>
          <a:lstStyle/>
          <a:p>
            <a:r>
              <a:rPr lang="zh-TW" altLang="en-US" b="1"/>
              <a:t>反思意外發生的可能原因 </a:t>
            </a:r>
            <a:r>
              <a:rPr lang="en-US" altLang="zh-TW" b="1"/>
              <a:t>?</a:t>
            </a:r>
            <a:endParaRPr lang="zh-HK" altLang="en-US" b="1"/>
          </a:p>
        </p:txBody>
      </p:sp>
      <p:sp>
        <p:nvSpPr>
          <p:cNvPr id="3" name="Content Placeholder 2"/>
          <p:cNvSpPr>
            <a:spLocks noGrp="1"/>
          </p:cNvSpPr>
          <p:nvPr>
            <p:ph idx="4294967295"/>
          </p:nvPr>
        </p:nvSpPr>
        <p:spPr>
          <a:xfrm>
            <a:off x="798176" y="1887346"/>
            <a:ext cx="6675438" cy="4044420"/>
          </a:xfrm>
        </p:spPr>
        <p:txBody>
          <a:bodyPr>
            <a:noAutofit/>
          </a:bodyPr>
          <a:lstStyle/>
          <a:p>
            <a:pPr>
              <a:lnSpc>
                <a:spcPts val="2880"/>
              </a:lnSpc>
              <a:spcBef>
                <a:spcPts val="300"/>
              </a:spcBef>
            </a:pPr>
            <a:r>
              <a:rPr lang="zh-TW" altLang="en-US" b="0">
                <a:solidFill>
                  <a:schemeClr val="tx1"/>
                </a:solidFill>
              </a:rPr>
              <a:t>沒有</a:t>
            </a:r>
            <a:r>
              <a:rPr lang="zh-TW" altLang="en-US" b="0">
                <a:solidFill>
                  <a:schemeClr val="tx1"/>
                </a:solidFill>
                <a:latin typeface="+mn-ea"/>
              </a:rPr>
              <a:t>切實</a:t>
            </a:r>
            <a:r>
              <a:rPr lang="zh-TW" altLang="en-US" b="0">
                <a:solidFill>
                  <a:schemeClr val="tx1"/>
                </a:solidFill>
              </a:rPr>
              <a:t>執行風險評估及安全施工程序；</a:t>
            </a:r>
            <a:endParaRPr lang="en-US" altLang="zh-TW" b="0">
              <a:solidFill>
                <a:schemeClr val="tx1"/>
              </a:solidFill>
            </a:endParaRPr>
          </a:p>
          <a:p>
            <a:pPr marL="0" indent="0">
              <a:lnSpc>
                <a:spcPts val="2880"/>
              </a:lnSpc>
              <a:spcBef>
                <a:spcPts val="300"/>
              </a:spcBef>
              <a:buNone/>
            </a:pPr>
            <a:endParaRPr lang="en-US" altLang="zh-TW" b="0">
              <a:solidFill>
                <a:schemeClr val="tx1"/>
              </a:solidFill>
            </a:endParaRPr>
          </a:p>
          <a:p>
            <a:pPr>
              <a:lnSpc>
                <a:spcPts val="2880"/>
              </a:lnSpc>
              <a:spcBef>
                <a:spcPts val="300"/>
              </a:spcBef>
            </a:pPr>
            <a:r>
              <a:rPr lang="zh-TW" altLang="en-US" b="0">
                <a:solidFill>
                  <a:schemeClr val="tx1"/>
                </a:solidFill>
              </a:rPr>
              <a:t>沒有針對相關風險制定預防措施；</a:t>
            </a:r>
            <a:endParaRPr lang="en-US" altLang="zh-TW" b="0">
              <a:solidFill>
                <a:schemeClr val="tx1"/>
              </a:solidFill>
            </a:endParaRPr>
          </a:p>
          <a:p>
            <a:pPr marL="0" indent="0">
              <a:lnSpc>
                <a:spcPts val="2880"/>
              </a:lnSpc>
              <a:spcBef>
                <a:spcPts val="300"/>
              </a:spcBef>
              <a:buNone/>
            </a:pPr>
            <a:endParaRPr lang="en-HK" altLang="zh-TW" b="0">
              <a:solidFill>
                <a:schemeClr val="tx1"/>
              </a:solidFill>
            </a:endParaRPr>
          </a:p>
          <a:p>
            <a:pPr>
              <a:lnSpc>
                <a:spcPts val="2880"/>
              </a:lnSpc>
              <a:spcBef>
                <a:spcPts val="300"/>
              </a:spcBef>
            </a:pPr>
            <a:r>
              <a:rPr lang="zh-TW" altLang="en-US" b="0">
                <a:solidFill>
                  <a:schemeClr val="tx1"/>
                </a:solidFill>
              </a:rPr>
              <a:t>「</a:t>
            </a:r>
            <a:r>
              <a:rPr lang="zh-TW" altLang="zh-HK" b="0">
                <a:solidFill>
                  <a:schemeClr val="tx1"/>
                </a:solidFill>
              </a:rPr>
              <a:t>樓窿</a:t>
            </a:r>
            <a:r>
              <a:rPr lang="zh-TW" altLang="en-US" b="0">
                <a:solidFill>
                  <a:schemeClr val="tx1"/>
                </a:solidFill>
              </a:rPr>
              <a:t>」並沒有設置圍欄等的防墮設施；</a:t>
            </a:r>
            <a:endParaRPr lang="en-HK" altLang="zh-TW" b="0">
              <a:solidFill>
                <a:schemeClr val="tx1"/>
              </a:solidFill>
            </a:endParaRPr>
          </a:p>
          <a:p>
            <a:pPr marL="0" indent="0">
              <a:lnSpc>
                <a:spcPts val="2880"/>
              </a:lnSpc>
              <a:spcBef>
                <a:spcPts val="300"/>
              </a:spcBef>
              <a:buNone/>
            </a:pPr>
            <a:endParaRPr lang="en-US" altLang="zh-TW" b="0">
              <a:solidFill>
                <a:schemeClr val="tx1"/>
              </a:solidFill>
            </a:endParaRPr>
          </a:p>
          <a:p>
            <a:pPr>
              <a:lnSpc>
                <a:spcPts val="2880"/>
              </a:lnSpc>
              <a:spcBef>
                <a:spcPts val="300"/>
              </a:spcBef>
            </a:pPr>
            <a:r>
              <a:rPr lang="zh-TW" altLang="zh-HK" b="0">
                <a:solidFill>
                  <a:schemeClr val="tx1"/>
                </a:solidFill>
              </a:rPr>
              <a:t>樓層孔洞</a:t>
            </a:r>
            <a:r>
              <a:rPr lang="zh-TW" altLang="en-US" b="0">
                <a:solidFill>
                  <a:schemeClr val="tx1"/>
                </a:solidFill>
              </a:rPr>
              <a:t>沒有</a:t>
            </a:r>
            <a:r>
              <a:rPr lang="zh-TW" altLang="zh-HK" b="0">
                <a:solidFill>
                  <a:schemeClr val="tx1"/>
                </a:solidFill>
              </a:rPr>
              <a:t>設置</a:t>
            </a:r>
            <a:r>
              <a:rPr lang="zh-TW" altLang="en-US" b="0">
                <a:solidFill>
                  <a:schemeClr val="tx1"/>
                </a:solidFill>
              </a:rPr>
              <a:t>適當</a:t>
            </a:r>
            <a:r>
              <a:rPr lang="zh-TW" altLang="zh-HK" b="0">
                <a:solidFill>
                  <a:schemeClr val="tx1"/>
                </a:solidFill>
              </a:rPr>
              <a:t>覆蓋物</a:t>
            </a:r>
            <a:r>
              <a:rPr lang="zh-TW" altLang="en-US" b="0">
                <a:solidFill>
                  <a:schemeClr val="tx1"/>
                </a:solidFill>
              </a:rPr>
              <a:t>；</a:t>
            </a:r>
            <a:r>
              <a:rPr lang="zh-HK" altLang="en-US" b="0">
                <a:solidFill>
                  <a:schemeClr val="tx1"/>
                </a:solidFill>
              </a:rPr>
              <a:t>及</a:t>
            </a:r>
            <a:r>
              <a:rPr lang="en-US" altLang="zh-HK" b="0">
                <a:solidFill>
                  <a:schemeClr val="tx1"/>
                </a:solidFill>
              </a:rPr>
              <a:t>/</a:t>
            </a:r>
            <a:r>
              <a:rPr lang="zh-HK" altLang="en-US" b="0">
                <a:solidFill>
                  <a:schemeClr val="tx1"/>
                </a:solidFill>
              </a:rPr>
              <a:t>或</a:t>
            </a:r>
            <a:endParaRPr lang="en-HK" altLang="zh-TW" b="0">
              <a:solidFill>
                <a:schemeClr val="tx1"/>
              </a:solidFill>
            </a:endParaRPr>
          </a:p>
          <a:p>
            <a:pPr marL="0" indent="0">
              <a:lnSpc>
                <a:spcPts val="2880"/>
              </a:lnSpc>
              <a:spcBef>
                <a:spcPts val="300"/>
              </a:spcBef>
              <a:buNone/>
            </a:pPr>
            <a:endParaRPr lang="en-HK" altLang="zh-TW" b="0">
              <a:solidFill>
                <a:schemeClr val="tx1"/>
              </a:solidFill>
            </a:endParaRPr>
          </a:p>
          <a:p>
            <a:pPr>
              <a:lnSpc>
                <a:spcPts val="2880"/>
              </a:lnSpc>
              <a:spcBef>
                <a:spcPts val="300"/>
              </a:spcBef>
            </a:pPr>
            <a:r>
              <a:rPr lang="zh-TW" altLang="en-US" b="0">
                <a:solidFill>
                  <a:schemeClr val="tx1"/>
                </a:solidFill>
              </a:rPr>
              <a:t>未有保持工作地點整潔。</a:t>
            </a:r>
            <a:endParaRPr lang="en-US" altLang="zh-TW" b="0">
              <a:solidFill>
                <a:schemeClr val="tx1"/>
              </a:solidFill>
            </a:endParaRPr>
          </a:p>
        </p:txBody>
      </p:sp>
      <p:sp>
        <p:nvSpPr>
          <p:cNvPr id="6" name="內容版面配置區 2"/>
          <p:cNvSpPr txBox="1">
            <a:spLocks/>
          </p:cNvSpPr>
          <p:nvPr/>
        </p:nvSpPr>
        <p:spPr>
          <a:xfrm>
            <a:off x="968446" y="5931766"/>
            <a:ext cx="6823991"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8440768" y="6087276"/>
            <a:ext cx="3561363" cy="646331"/>
          </a:xfrm>
          <a:prstGeom prst="rect">
            <a:avLst/>
          </a:prstGeom>
          <a:noFill/>
        </p:spPr>
        <p:txBody>
          <a:bodyPr wrap="square" rtlCol="0">
            <a:spAutoFit/>
          </a:bodyPr>
          <a:lstStyle/>
          <a:p>
            <a:pPr>
              <a:defRPr/>
            </a:pPr>
            <a:r>
              <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a:t>
            </a:r>
            <a:r>
              <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香港 </a:t>
            </a:r>
            <a:r>
              <a:rPr lang="en-US" altLang="zh-TW">
                <a:solidFill>
                  <a:prstClr val="black"/>
                </a:solidFill>
                <a:ea typeface="新細明體" panose="02020500000000000000" pitchFamily="18" charset="-120"/>
              </a:rPr>
              <a:t>01</a:t>
            </a:r>
            <a:endParaRPr lang="zh-HK" altLang="en-US">
              <a:solidFill>
                <a:prstClr val="black"/>
              </a:solidFill>
              <a:ea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897" y="1858249"/>
            <a:ext cx="4983703" cy="3737777"/>
          </a:xfrm>
          <a:prstGeom prst="rect">
            <a:avLst/>
          </a:prstGeom>
        </p:spPr>
      </p:pic>
    </p:spTree>
    <p:extLst>
      <p:ext uri="{BB962C8B-B14F-4D97-AF65-F5344CB8AC3E}">
        <p14:creationId xmlns:p14="http://schemas.microsoft.com/office/powerpoint/2010/main" val="402934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828A8C4-667F-4BCA-A7DE-942F7C0FB6DD}" type="slidenum">
              <a:rPr lang="zh-HK" altLang="en-US" smtClean="0"/>
              <a:t>7</a:t>
            </a:fld>
            <a:endParaRPr lang="zh-HK" altLang="en-US"/>
          </a:p>
        </p:txBody>
      </p:sp>
      <p:pic>
        <p:nvPicPr>
          <p:cNvPr id="6" name="內容版面配置區 5"/>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l="36871" t="12682" r="7891" b="26978"/>
          <a:stretch/>
        </p:blipFill>
        <p:spPr>
          <a:xfrm>
            <a:off x="6594475" y="353250"/>
            <a:ext cx="5597525" cy="4892675"/>
          </a:xfrm>
          <a:prstGeom prst="rect">
            <a:avLst/>
          </a:prstGeom>
        </p:spPr>
      </p:pic>
      <p:pic>
        <p:nvPicPr>
          <p:cNvPr id="5" name="圖片 4"/>
          <p:cNvPicPr>
            <a:picLocks noChangeAspect="1"/>
          </p:cNvPicPr>
          <p:nvPr/>
        </p:nvPicPr>
        <p:blipFill rotWithShape="1">
          <a:blip r:embed="rId3"/>
          <a:srcRect l="58286" t="14978" r="10964" b="52745"/>
          <a:stretch/>
        </p:blipFill>
        <p:spPr>
          <a:xfrm>
            <a:off x="0" y="353680"/>
            <a:ext cx="5826034" cy="4892245"/>
          </a:xfrm>
          <a:prstGeom prst="rect">
            <a:avLst/>
          </a:prstGeom>
        </p:spPr>
      </p:pic>
      <p:sp>
        <p:nvSpPr>
          <p:cNvPr id="7" name="矩形 6"/>
          <p:cNvSpPr/>
          <p:nvPr/>
        </p:nvSpPr>
        <p:spPr>
          <a:xfrm>
            <a:off x="949329" y="5710019"/>
            <a:ext cx="10293342" cy="646331"/>
          </a:xfrm>
          <a:prstGeom prst="rect">
            <a:avLst/>
          </a:prstGeom>
        </p:spPr>
        <p:txBody>
          <a:bodyPr wrap="square">
            <a:spAutoFit/>
          </a:bodyPr>
          <a:lstStyle/>
          <a:p>
            <a:r>
              <a:rPr lang="en-US" altLang="zh-HK" sz="1200"/>
              <a:t>Source @ </a:t>
            </a:r>
            <a:r>
              <a:rPr lang="zh-HK" altLang="en-US" sz="1200">
                <a:hlinkClick r:id="rId4"/>
              </a:rPr>
              <a:t>http://www.cic.hk/files/page/52/%E5%AE%89%E5%85%A8%E8%A8%8A%E6%81%AF_%E5%95%9F%E5%BE%B7%E5%A5%B3%E5%B7%A5%E5%A4%B1%E8%B6%B3%E5%A2%AE%E6%A8%93%E4%BA%A1_180422.pdf</a:t>
            </a:r>
            <a:r>
              <a:rPr lang="zh-HK" altLang="en-US" sz="1200"/>
              <a:t> </a:t>
            </a:r>
          </a:p>
        </p:txBody>
      </p:sp>
    </p:spTree>
    <p:extLst>
      <p:ext uri="{BB962C8B-B14F-4D97-AF65-F5344CB8AC3E}">
        <p14:creationId xmlns:p14="http://schemas.microsoft.com/office/powerpoint/2010/main" val="57833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fld id="{91023211-7F0B-43D6-87B0-2C5232031A28}" type="slidenum">
              <a:rPr lang="en-US" altLang="zh-TW"/>
              <a:pPr/>
              <a:t>8</a:t>
            </a:fld>
            <a:endParaRPr lang="en-US" altLang="zh-TW"/>
          </a:p>
        </p:txBody>
      </p:sp>
      <p:pic>
        <p:nvPicPr>
          <p:cNvPr id="131074" name="Picture 2" descr="barrier - floor ed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solidFill>
            <a:schemeClr val="tx2"/>
          </a:solidFill>
        </p:spPr>
      </p:pic>
      <p:sp>
        <p:nvSpPr>
          <p:cNvPr id="131076" name="Rectangle 4"/>
          <p:cNvSpPr>
            <a:spLocks noChangeArrowheads="1"/>
          </p:cNvSpPr>
          <p:nvPr/>
        </p:nvSpPr>
        <p:spPr bwMode="auto">
          <a:xfrm>
            <a:off x="1905000" y="5791200"/>
            <a:ext cx="3111500" cy="400752"/>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zh-TW" altLang="en-US" sz="2000" b="1" i="1">
                <a:solidFill>
                  <a:srgbClr val="66FF66"/>
                </a:solidFill>
                <a:latin typeface="Times New Roman" panose="02020603050405020304" pitchFamily="18" charset="0"/>
                <a:ea typeface="微軟正黑體" panose="020B0604030504040204" pitchFamily="34" charset="-120"/>
              </a:rPr>
              <a:t>踼腳板高度最低 </a:t>
            </a:r>
            <a:r>
              <a:rPr lang="en-US" altLang="zh-TW" sz="2000" b="1" i="1">
                <a:solidFill>
                  <a:srgbClr val="66FF66"/>
                </a:solidFill>
                <a:latin typeface="Times New Roman" panose="02020603050405020304" pitchFamily="18" charset="0"/>
                <a:ea typeface="微軟正黑體" panose="020B0604030504040204" pitchFamily="34" charset="-120"/>
              </a:rPr>
              <a:t>200 mm</a:t>
            </a:r>
          </a:p>
        </p:txBody>
      </p:sp>
      <p:sp>
        <p:nvSpPr>
          <p:cNvPr id="131077" name="Line 5"/>
          <p:cNvSpPr>
            <a:spLocks noChangeShapeType="1"/>
          </p:cNvSpPr>
          <p:nvPr/>
        </p:nvSpPr>
        <p:spPr bwMode="auto">
          <a:xfrm flipH="1">
            <a:off x="6781800" y="2514600"/>
            <a:ext cx="457200" cy="533400"/>
          </a:xfrm>
          <a:prstGeom prst="line">
            <a:avLst/>
          </a:prstGeom>
          <a:noFill/>
          <a:ln w="12699">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ea typeface="微軟正黑體" panose="020B0604030504040204" pitchFamily="34" charset="-120"/>
            </a:endParaRPr>
          </a:p>
        </p:txBody>
      </p:sp>
      <p:sp>
        <p:nvSpPr>
          <p:cNvPr id="131078" name="Rectangle 6"/>
          <p:cNvSpPr>
            <a:spLocks noChangeArrowheads="1"/>
          </p:cNvSpPr>
          <p:nvPr/>
        </p:nvSpPr>
        <p:spPr bwMode="auto">
          <a:xfrm>
            <a:off x="7391401" y="2057400"/>
            <a:ext cx="1724831" cy="708528"/>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zh-TW" altLang="en-US" sz="2000" b="1" i="1">
                <a:solidFill>
                  <a:srgbClr val="66FF66"/>
                </a:solidFill>
                <a:latin typeface="Times New Roman" panose="02020603050405020304" pitchFamily="18" charset="0"/>
                <a:ea typeface="微軟正黑體" panose="020B0604030504040204" pitchFamily="34" charset="-120"/>
              </a:rPr>
              <a:t>頂欄高度最低</a:t>
            </a:r>
          </a:p>
          <a:p>
            <a:pPr eaLnBrk="0" hangingPunct="0"/>
            <a:r>
              <a:rPr lang="en-US" altLang="zh-TW" sz="2000" b="1" i="1">
                <a:solidFill>
                  <a:srgbClr val="66FF66"/>
                </a:solidFill>
                <a:latin typeface="Times New Roman" panose="02020603050405020304" pitchFamily="18" charset="0"/>
                <a:ea typeface="微軟正黑體" panose="020B0604030504040204" pitchFamily="34" charset="-120"/>
              </a:rPr>
              <a:t>900-1150 mm</a:t>
            </a:r>
          </a:p>
        </p:txBody>
      </p:sp>
      <p:sp>
        <p:nvSpPr>
          <p:cNvPr id="131079" name="Rectangle 7"/>
          <p:cNvSpPr>
            <a:spLocks noChangeArrowheads="1"/>
          </p:cNvSpPr>
          <p:nvPr/>
        </p:nvSpPr>
        <p:spPr bwMode="auto">
          <a:xfrm>
            <a:off x="6705600" y="5105400"/>
            <a:ext cx="3252788" cy="400752"/>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zh-TW" altLang="en-US" sz="2000" b="1" i="1">
                <a:solidFill>
                  <a:srgbClr val="66FF66"/>
                </a:solidFill>
                <a:latin typeface="Times New Roman" panose="02020603050405020304" pitchFamily="18" charset="0"/>
                <a:ea typeface="微軟正黑體" panose="020B0604030504040204" pitchFamily="34" charset="-120"/>
              </a:rPr>
              <a:t>中欄高度最低 </a:t>
            </a:r>
            <a:r>
              <a:rPr lang="en-US" altLang="zh-TW" sz="2000" b="1" i="1">
                <a:solidFill>
                  <a:srgbClr val="66FF66"/>
                </a:solidFill>
                <a:latin typeface="Times New Roman" panose="02020603050405020304" pitchFamily="18" charset="0"/>
                <a:ea typeface="微軟正黑體" panose="020B0604030504040204" pitchFamily="34" charset="-120"/>
              </a:rPr>
              <a:t>450-600 mm</a:t>
            </a:r>
          </a:p>
        </p:txBody>
      </p:sp>
      <p:sp>
        <p:nvSpPr>
          <p:cNvPr id="131080" name="Line 8"/>
          <p:cNvSpPr>
            <a:spLocks noChangeShapeType="1"/>
          </p:cNvSpPr>
          <p:nvPr/>
        </p:nvSpPr>
        <p:spPr bwMode="auto">
          <a:xfrm flipV="1">
            <a:off x="4953000" y="4953000"/>
            <a:ext cx="304800" cy="685800"/>
          </a:xfrm>
          <a:prstGeom prst="line">
            <a:avLst/>
          </a:prstGeom>
          <a:noFill/>
          <a:ln w="12699">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ea typeface="微軟正黑體" panose="020B0604030504040204" pitchFamily="34" charset="-120"/>
            </a:endParaRPr>
          </a:p>
        </p:txBody>
      </p:sp>
      <p:sp>
        <p:nvSpPr>
          <p:cNvPr id="131081" name="Line 9"/>
          <p:cNvSpPr>
            <a:spLocks noChangeShapeType="1"/>
          </p:cNvSpPr>
          <p:nvPr/>
        </p:nvSpPr>
        <p:spPr bwMode="auto">
          <a:xfrm>
            <a:off x="7467600" y="4267200"/>
            <a:ext cx="457200" cy="762000"/>
          </a:xfrm>
          <a:prstGeom prst="line">
            <a:avLst/>
          </a:prstGeom>
          <a:noFill/>
          <a:ln w="12699">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ea typeface="微軟正黑體" panose="020B0604030504040204" pitchFamily="34" charset="-120"/>
            </a:endParaRPr>
          </a:p>
        </p:txBody>
      </p:sp>
      <p:sp>
        <p:nvSpPr>
          <p:cNvPr id="2" name="矩形 1"/>
          <p:cNvSpPr/>
          <p:nvPr/>
        </p:nvSpPr>
        <p:spPr>
          <a:xfrm>
            <a:off x="7391401" y="5991576"/>
            <a:ext cx="2304142" cy="72989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1075" name="Rectangle 3"/>
          <p:cNvSpPr>
            <a:spLocks noGrp="1" noChangeArrowheads="1"/>
          </p:cNvSpPr>
          <p:nvPr>
            <p:ph type="title" idx="4294967295"/>
          </p:nvPr>
        </p:nvSpPr>
        <p:spPr>
          <a:xfrm>
            <a:off x="0" y="0"/>
            <a:ext cx="2912533" cy="990600"/>
          </a:xfrm>
          <a:solidFill>
            <a:srgbClr val="FFFF00"/>
          </a:solidFill>
          <a:ln/>
        </p:spPr>
        <p:txBody>
          <a:bodyPr vert="horz" lIns="92075" tIns="46038" rIns="92075" bIns="46038" rtlCol="0" anchor="ctr">
            <a:normAutofit/>
          </a:bodyPr>
          <a:lstStyle/>
          <a:p>
            <a:r>
              <a:rPr lang="zh-TW" altLang="en-US">
                <a:solidFill>
                  <a:srgbClr val="7030A0"/>
                </a:solidFill>
              </a:rPr>
              <a:t>圍欄的要求</a:t>
            </a:r>
          </a:p>
        </p:txBody>
      </p:sp>
    </p:spTree>
    <p:extLst>
      <p:ext uri="{BB962C8B-B14F-4D97-AF65-F5344CB8AC3E}">
        <p14:creationId xmlns:p14="http://schemas.microsoft.com/office/powerpoint/2010/main" val="1139701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8"/>
                                        </p:tgtEl>
                                        <p:attrNameLst>
                                          <p:attrName>style.visibility</p:attrName>
                                        </p:attrNameLst>
                                      </p:cBhvr>
                                      <p:to>
                                        <p:strVal val="visible"/>
                                      </p:to>
                                    </p:set>
                                    <p:anim calcmode="lin" valueType="num">
                                      <p:cBhvr additive="base">
                                        <p:cTn id="7" dur="500" fill="hold"/>
                                        <p:tgtEl>
                                          <p:spTgt spid="131078"/>
                                        </p:tgtEl>
                                        <p:attrNameLst>
                                          <p:attrName>ppt_x</p:attrName>
                                        </p:attrNameLst>
                                      </p:cBhvr>
                                      <p:tavLst>
                                        <p:tav tm="0">
                                          <p:val>
                                            <p:strVal val="0-#ppt_w/2"/>
                                          </p:val>
                                        </p:tav>
                                        <p:tav tm="100000">
                                          <p:val>
                                            <p:strVal val="#ppt_x"/>
                                          </p:val>
                                        </p:tav>
                                      </p:tavLst>
                                    </p:anim>
                                    <p:anim calcmode="lin" valueType="num">
                                      <p:cBhvr additive="base">
                                        <p:cTn id="8" dur="500" fill="hold"/>
                                        <p:tgtEl>
                                          <p:spTgt spid="1310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12" fill="hold" nodeType="after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strips(downLeft)">
                                      <p:cBhvr>
                                        <p:cTn id="12" dur="500"/>
                                        <p:tgtEl>
                                          <p:spTgt spid="131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1079"/>
                                        </p:tgtEl>
                                        <p:attrNameLst>
                                          <p:attrName>style.visibility</p:attrName>
                                        </p:attrNameLst>
                                      </p:cBhvr>
                                      <p:to>
                                        <p:strVal val="visible"/>
                                      </p:to>
                                    </p:set>
                                    <p:anim calcmode="lin" valueType="num">
                                      <p:cBhvr additive="base">
                                        <p:cTn id="17" dur="500" fill="hold"/>
                                        <p:tgtEl>
                                          <p:spTgt spid="131079"/>
                                        </p:tgtEl>
                                        <p:attrNameLst>
                                          <p:attrName>ppt_x</p:attrName>
                                        </p:attrNameLst>
                                      </p:cBhvr>
                                      <p:tavLst>
                                        <p:tav tm="0">
                                          <p:val>
                                            <p:strVal val="0-#ppt_w/2"/>
                                          </p:val>
                                        </p:tav>
                                        <p:tav tm="100000">
                                          <p:val>
                                            <p:strVal val="#ppt_x"/>
                                          </p:val>
                                        </p:tav>
                                      </p:tavLst>
                                    </p:anim>
                                    <p:anim calcmode="lin" valueType="num">
                                      <p:cBhvr additive="base">
                                        <p:cTn id="18" dur="500" fill="hold"/>
                                        <p:tgtEl>
                                          <p:spTgt spid="13107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18" presetClass="entr" presetSubtype="9" fill="hold" nodeType="afterEffect">
                                  <p:stCondLst>
                                    <p:cond delay="0"/>
                                  </p:stCondLst>
                                  <p:childTnLst>
                                    <p:set>
                                      <p:cBhvr>
                                        <p:cTn id="21" dur="1" fill="hold">
                                          <p:stCondLst>
                                            <p:cond delay="0"/>
                                          </p:stCondLst>
                                        </p:cTn>
                                        <p:tgtEl>
                                          <p:spTgt spid="131081"/>
                                        </p:tgtEl>
                                        <p:attrNameLst>
                                          <p:attrName>style.visibility</p:attrName>
                                        </p:attrNameLst>
                                      </p:cBhvr>
                                      <p:to>
                                        <p:strVal val="visible"/>
                                      </p:to>
                                    </p:set>
                                    <p:animEffect transition="in" filter="strips(upLeft)">
                                      <p:cBhvr>
                                        <p:cTn id="22" dur="500"/>
                                        <p:tgtEl>
                                          <p:spTgt spid="1310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1076"/>
                                        </p:tgtEl>
                                        <p:attrNameLst>
                                          <p:attrName>style.visibility</p:attrName>
                                        </p:attrNameLst>
                                      </p:cBhvr>
                                      <p:to>
                                        <p:strVal val="visible"/>
                                      </p:to>
                                    </p:set>
                                    <p:anim calcmode="lin" valueType="num">
                                      <p:cBhvr additive="base">
                                        <p:cTn id="27" dur="500" fill="hold"/>
                                        <p:tgtEl>
                                          <p:spTgt spid="131076"/>
                                        </p:tgtEl>
                                        <p:attrNameLst>
                                          <p:attrName>ppt_x</p:attrName>
                                        </p:attrNameLst>
                                      </p:cBhvr>
                                      <p:tavLst>
                                        <p:tav tm="0">
                                          <p:val>
                                            <p:strVal val="0-#ppt_w/2"/>
                                          </p:val>
                                        </p:tav>
                                        <p:tav tm="100000">
                                          <p:val>
                                            <p:strVal val="#ppt_x"/>
                                          </p:val>
                                        </p:tav>
                                      </p:tavLst>
                                    </p:anim>
                                    <p:anim calcmode="lin" valueType="num">
                                      <p:cBhvr additive="base">
                                        <p:cTn id="28" dur="500" fill="hold"/>
                                        <p:tgtEl>
                                          <p:spTgt spid="13107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8" presetClass="entr" presetSubtype="3" fill="hold" nodeType="afterEffect">
                                  <p:stCondLst>
                                    <p:cond delay="0"/>
                                  </p:stCondLst>
                                  <p:childTnLst>
                                    <p:set>
                                      <p:cBhvr>
                                        <p:cTn id="31" dur="1" fill="hold">
                                          <p:stCondLst>
                                            <p:cond delay="0"/>
                                          </p:stCondLst>
                                        </p:cTn>
                                        <p:tgtEl>
                                          <p:spTgt spid="131080"/>
                                        </p:tgtEl>
                                        <p:attrNameLst>
                                          <p:attrName>style.visibility</p:attrName>
                                        </p:attrNameLst>
                                      </p:cBhvr>
                                      <p:to>
                                        <p:strVal val="visible"/>
                                      </p:to>
                                    </p:set>
                                    <p:animEffect transition="in" filter="strips(upRight)">
                                      <p:cBhvr>
                                        <p:cTn id="32" dur="5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autoUpdateAnimBg="0"/>
      <p:bldP spid="131078" grpId="0" animBg="1" autoUpdateAnimBg="0"/>
      <p:bldP spid="13107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828A8C4-667F-4BCA-A7DE-942F7C0FB6DD}" type="slidenum">
              <a:rPr lang="zh-HK" altLang="en-US" smtClean="0"/>
              <a:t>9</a:t>
            </a:fld>
            <a:endParaRPr lang="zh-HK" altLang="en-US"/>
          </a:p>
        </p:txBody>
      </p:sp>
      <p:sp>
        <p:nvSpPr>
          <p:cNvPr id="2" name="標題 1"/>
          <p:cNvSpPr>
            <a:spLocks noGrp="1"/>
          </p:cNvSpPr>
          <p:nvPr>
            <p:ph type="title" idx="4294967295"/>
          </p:nvPr>
        </p:nvSpPr>
        <p:spPr>
          <a:xfrm>
            <a:off x="838200" y="365125"/>
            <a:ext cx="10515600" cy="1325563"/>
          </a:xfrm>
        </p:spPr>
        <p:txBody>
          <a:bodyPr/>
          <a:lstStyle/>
          <a:p>
            <a:r>
              <a:rPr lang="zh-TW" altLang="zh-HK" dirty="0"/>
              <a:t>危險例子</a:t>
            </a:r>
            <a:br>
              <a:rPr lang="zh-TW" altLang="zh-HK" dirty="0"/>
            </a:br>
            <a:endParaRPr lang="zh-HK" altLang="en-US" dirty="0"/>
          </a:p>
        </p:txBody>
      </p:sp>
      <p:pic>
        <p:nvPicPr>
          <p:cNvPr id="5" name="Picture 3" descr="C:\Users\johnu\Desktop\photos for green card use\photo 1\IMG_20140827_102359.jpg"/>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7786362" y="435464"/>
            <a:ext cx="3706812" cy="6189663"/>
          </a:xfrm>
          <a:prstGeom prst="rect">
            <a:avLst/>
          </a:prstGeom>
          <a:ln w="9525">
            <a:noFill/>
            <a:miter lim="800000"/>
            <a:headEnd/>
            <a:tailEnd/>
          </a:ln>
        </p:spPr>
      </p:pic>
      <p:pic>
        <p:nvPicPr>
          <p:cNvPr id="11" name="內容版面配置區 4"/>
          <p:cNvPicPr>
            <a:picLocks noChangeAspect="1"/>
          </p:cNvPicPr>
          <p:nvPr/>
        </p:nvPicPr>
        <p:blipFill rotWithShape="1">
          <a:blip r:embed="rId4">
            <a:extLst>
              <a:ext uri="{28A0092B-C50C-407E-A947-70E740481C1C}">
                <a14:useLocalDpi xmlns:a14="http://schemas.microsoft.com/office/drawing/2010/main"/>
              </a:ext>
            </a:extLst>
          </a:blip>
          <a:srcRect r="4496" b="15329"/>
          <a:stretch/>
        </p:blipFill>
        <p:spPr>
          <a:xfrm>
            <a:off x="1109066" y="1322253"/>
            <a:ext cx="5804066" cy="3859347"/>
          </a:xfrm>
          <a:prstGeom prst="rect">
            <a:avLst/>
          </a:prstGeom>
        </p:spPr>
      </p:pic>
      <p:sp>
        <p:nvSpPr>
          <p:cNvPr id="6" name="內容版面配置區 2"/>
          <p:cNvSpPr txBox="1">
            <a:spLocks/>
          </p:cNvSpPr>
          <p:nvPr/>
        </p:nvSpPr>
        <p:spPr>
          <a:xfrm>
            <a:off x="1393342" y="5999983"/>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endParaRPr>
          </a:p>
          <a:p>
            <a:pPr marL="0" lvl="0" indent="0">
              <a:buNone/>
              <a:defRPr/>
            </a:pP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a:ln>
                  <a:noFill/>
                </a:ln>
                <a:solidFill>
                  <a:prstClr val="black"/>
                </a:solidFill>
                <a:effectLst/>
                <a:uLnTx/>
                <a:uFillTx/>
                <a:latin typeface="Calibri"/>
                <a:ea typeface="微軟正黑體" panose="020B0604030504040204" pitchFamily="34" charset="-120"/>
                <a:cs typeface="+mn-cs"/>
              </a:rPr>
              <a:t>包括議會成員及僱員）概不</a:t>
            </a:r>
            <a:r>
              <a:rPr lang="zh-TW" altLang="en-US" sz="1100">
                <a:solidFill>
                  <a:prstClr val="black"/>
                </a:solidFill>
                <a:ea typeface="微軟正黑體" panose="020B0604030504040204" pitchFamily="34" charset="-120"/>
              </a:rPr>
              <a:t>負責。</a:t>
            </a:r>
            <a:r>
              <a:rPr kumimoji="0" lang="zh-TW" altLang="en-US" sz="1100" b="0" i="0" u="none" strike="noStrike" kern="1200" cap="none" spc="0" normalizeH="0" baseline="0" noProof="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a:ln>
                <a:noFill/>
              </a:ln>
              <a:solidFill>
                <a:prstClr val="white"/>
              </a:solidFill>
              <a:effectLst/>
              <a:uLnTx/>
              <a:uFillTx/>
              <a:latin typeface="Calibri"/>
              <a:ea typeface="微軟正黑體" panose="020B0604030504040204" pitchFamily="34" charset="-120"/>
              <a:cs typeface="+mn-cs"/>
            </a:endParaRPr>
          </a:p>
        </p:txBody>
      </p:sp>
    </p:spTree>
    <p:extLst>
      <p:ext uri="{BB962C8B-B14F-4D97-AF65-F5344CB8AC3E}">
        <p14:creationId xmlns:p14="http://schemas.microsoft.com/office/powerpoint/2010/main" val="105877062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IC">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63918DB510FA4BB89B58D83351335C" ma:contentTypeVersion="13" ma:contentTypeDescription="Create a new document." ma:contentTypeScope="" ma:versionID="e6578955bff5d325646c6aac120adfb2">
  <xsd:schema xmlns:xsd="http://www.w3.org/2001/XMLSchema" xmlns:xs="http://www.w3.org/2001/XMLSchema" xmlns:p="http://schemas.microsoft.com/office/2006/metadata/properties" xmlns:ns3="8fbc7684-7090-46da-9803-59686e9cce6a" xmlns:ns4="3a42e523-aaab-42d3-b1cb-8d7b1453bf26" targetNamespace="http://schemas.microsoft.com/office/2006/metadata/properties" ma:root="true" ma:fieldsID="8ed68780f3f0332a3befbc5d0cc7912b" ns3:_="" ns4:_="">
    <xsd:import namespace="8fbc7684-7090-46da-9803-59686e9cce6a"/>
    <xsd:import namespace="3a42e523-aaab-42d3-b1cb-8d7b1453bf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c7684-7090-46da-9803-59686e9cce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42e523-aaab-42d3-b1cb-8d7b1453bf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2173F-EE47-48BB-A3DC-E7B00FE371D0}">
  <ds:schemaRefs>
    <ds:schemaRef ds:uri="http://schemas.microsoft.com/sharepoint/v3/contenttype/forms"/>
  </ds:schemaRefs>
</ds:datastoreItem>
</file>

<file path=customXml/itemProps2.xml><?xml version="1.0" encoding="utf-8"?>
<ds:datastoreItem xmlns:ds="http://schemas.openxmlformats.org/officeDocument/2006/customXml" ds:itemID="{406D6BC5-9C0F-4401-ADF3-6E4A915BCD6E}">
  <ds:schemaRefs>
    <ds:schemaRef ds:uri="http://purl.org/dc/elements/1.1/"/>
    <ds:schemaRef ds:uri="8fbc7684-7090-46da-9803-59686e9cce6a"/>
    <ds:schemaRef ds:uri="http://purl.org/dc/terms/"/>
    <ds:schemaRef ds:uri="3a42e523-aaab-42d3-b1cb-8d7b1453bf26"/>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A429B28-11D8-4A67-8432-CC1C786E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bc7684-7090-46da-9803-59686e9cce6a"/>
    <ds:schemaRef ds:uri="3a42e523-aaab-42d3-b1cb-8d7b1453b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TotalTime>
  <Words>2386</Words>
  <Application>Microsoft Office PowerPoint</Application>
  <PresentationFormat>寬螢幕</PresentationFormat>
  <Paragraphs>156</Paragraphs>
  <Slides>22</Slides>
  <Notes>12</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22</vt:i4>
      </vt:variant>
    </vt:vector>
  </HeadingPairs>
  <TitlesOfParts>
    <vt:vector size="30" baseType="lpstr">
      <vt:lpstr>Microsoft YaHei Light</vt:lpstr>
      <vt:lpstr>微軟正黑體</vt:lpstr>
      <vt:lpstr>新細明體</vt:lpstr>
      <vt:lpstr>Arial</vt:lpstr>
      <vt:lpstr>Calibri</vt:lpstr>
      <vt:lpstr>Times New Roman</vt:lpstr>
      <vt:lpstr>Office 佈景主題</vt:lpstr>
      <vt:lpstr>2_Office 佈景主題</vt:lpstr>
      <vt:lpstr>《默哀會》</vt:lpstr>
      <vt:lpstr> </vt:lpstr>
      <vt:lpstr>PowerPoint 簡報</vt:lpstr>
      <vt:lpstr>反思事故發生的原因</vt:lpstr>
      <vt:lpstr>清泥頭洞口無圍欄  男工疑絆倒  10樓直墮地面亡</vt:lpstr>
      <vt:lpstr>反思意外發生的可能原因 ?</vt:lpstr>
      <vt:lpstr>PowerPoint 簡報</vt:lpstr>
      <vt:lpstr>圍欄的要求</vt:lpstr>
      <vt:lpstr>危險例子 </vt:lpstr>
      <vt:lpstr>短片分享</vt:lpstr>
      <vt:lpstr>如何可以避免意外發生</vt:lpstr>
      <vt:lpstr>PowerPoint 簡報</vt:lpstr>
      <vt:lpstr>如何 對危險說不？</vt:lpstr>
      <vt:lpstr>此外，酷熱天氣在每年5月至9月都經常出現， 管理層也應多關顧工人的職業安全及健康</vt:lpstr>
      <vt:lpstr>定期檢查身體及認識熱衰竭、中暑</vt:lpstr>
      <vt:lpstr>熱衰竭 VS 中暑</vt:lpstr>
      <vt:lpstr>執行適當措施</vt:lpstr>
      <vt:lpstr>控制措施 - 施工前實施</vt:lpstr>
      <vt:lpstr>控制措施 - 每日實施措施</vt:lpstr>
      <vt:lpstr>總結</vt:lpstr>
      <vt:lpstr>生命第一，對危險說不；人人有責、各司其職</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CC - Ryan Chow</dc:creator>
  <cp:lastModifiedBy>CSA - Ng Wai Lun</cp:lastModifiedBy>
  <cp:revision>9</cp:revision>
  <cp:lastPrinted>2022-08-10T01:46:38Z</cp:lastPrinted>
  <dcterms:created xsi:type="dcterms:W3CDTF">2020-06-12T08:00:00Z</dcterms:created>
  <dcterms:modified xsi:type="dcterms:W3CDTF">2022-08-10T06:56:46Z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0x0101008C63918DB510FA4BB89B58D83351335C</vt:lpwstr>
  </property>
</Properties>
</file>