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9" r:id="rId5"/>
  </p:sldMasterIdLst>
  <p:notesMasterIdLst>
    <p:notesMasterId r:id="rId27"/>
  </p:notesMasterIdLst>
  <p:handoutMasterIdLst>
    <p:handoutMasterId r:id="rId28"/>
  </p:handoutMasterIdLst>
  <p:sldIdLst>
    <p:sldId id="539" r:id="rId6"/>
    <p:sldId id="550" r:id="rId7"/>
    <p:sldId id="515" r:id="rId8"/>
    <p:sldId id="493" r:id="rId9"/>
    <p:sldId id="516" r:id="rId10"/>
    <p:sldId id="517" r:id="rId11"/>
    <p:sldId id="551" r:id="rId12"/>
    <p:sldId id="522" r:id="rId13"/>
    <p:sldId id="554" r:id="rId14"/>
    <p:sldId id="555" r:id="rId15"/>
    <p:sldId id="557" r:id="rId16"/>
    <p:sldId id="559" r:id="rId17"/>
    <p:sldId id="560" r:id="rId18"/>
    <p:sldId id="558" r:id="rId19"/>
    <p:sldId id="442" r:id="rId20"/>
    <p:sldId id="430" r:id="rId21"/>
    <p:sldId id="548" r:id="rId22"/>
    <p:sldId id="549" r:id="rId23"/>
    <p:sldId id="540" r:id="rId24"/>
    <p:sldId id="552" r:id="rId25"/>
    <p:sldId id="553" r:id="rId26"/>
  </p:sldIdLst>
  <p:sldSz cx="12192000" cy="6858000"/>
  <p:notesSz cx="6805613" cy="99393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5B73D"/>
    <a:srgbClr val="338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71" autoAdjust="0"/>
    <p:restoredTop sz="92433" autoAdjust="0"/>
  </p:normalViewPr>
  <p:slideViewPr>
    <p:cSldViewPr snapToGrid="0">
      <p:cViewPr varScale="1">
        <p:scale>
          <a:sx n="111" d="100"/>
          <a:sy n="111" d="100"/>
        </p:scale>
        <p:origin x="12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A8BD4-AA36-4696-8462-3F852B49CDB7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</dgm:pt>
    <dgm:pt modelId="{24546D95-E925-44BE-80D6-77BD0F4D9B98}">
      <dgm:prSet custT="1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pPr algn="ctr"/>
          <a:r>
            <a:rPr lang="en-US" altLang="zh-TW" sz="1600" dirty="0">
              <a:latin typeface="+mn-ea"/>
              <a:ea typeface="+mn-ea"/>
            </a:rPr>
            <a:t>2) </a:t>
          </a:r>
          <a:r>
            <a:rPr lang="zh-TW" altLang="en-US" sz="1600" dirty="0">
              <a:latin typeface="+mn-ea"/>
              <a:ea typeface="+mn-ea"/>
            </a:rPr>
            <a:t>風險評估 </a:t>
          </a:r>
          <a:r>
            <a:rPr lang="en-US" altLang="en-US" sz="1600" b="1" dirty="0">
              <a:latin typeface="+mn-ea"/>
              <a:ea typeface="+mn-ea"/>
            </a:rPr>
            <a:t>(</a:t>
          </a:r>
          <a:r>
            <a:rPr lang="zh-TW" altLang="en-US" sz="1600" b="1" dirty="0">
              <a:latin typeface="+mn-ea"/>
              <a:ea typeface="+mn-ea"/>
            </a:rPr>
            <a:t>合資格人士）</a:t>
          </a:r>
          <a:endParaRPr lang="en-US" sz="1600" b="1" dirty="0">
            <a:latin typeface="+mn-ea"/>
            <a:ea typeface="+mn-ea"/>
          </a:endParaRPr>
        </a:p>
      </dgm:t>
    </dgm:pt>
    <dgm:pt modelId="{4CBE995F-22F1-4D87-AE41-EFA9514EA263}" type="parTrans" cxnId="{4DD2DAC5-F5C4-4E14-A38A-1DBBB98DDA8C}">
      <dgm:prSet/>
      <dgm:spPr/>
      <dgm:t>
        <a:bodyPr/>
        <a:lstStyle/>
        <a:p>
          <a:endParaRPr lang="en-US"/>
        </a:p>
      </dgm:t>
    </dgm:pt>
    <dgm:pt modelId="{6E8883F1-6ABC-42C2-9005-D724085D0B80}" type="sibTrans" cxnId="{4DD2DAC5-F5C4-4E14-A38A-1DBBB98DDA8C}">
      <dgm:prSet/>
      <dgm:spPr/>
      <dgm:t>
        <a:bodyPr/>
        <a:lstStyle/>
        <a:p>
          <a:endParaRPr lang="en-US"/>
        </a:p>
      </dgm:t>
    </dgm:pt>
    <dgm:pt modelId="{EAF9E6B2-CEB4-4AA8-8AC4-D15153918F0D}">
      <dgm:prSet custT="1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1600" dirty="0">
              <a:latin typeface="+mn-ea"/>
              <a:ea typeface="+mn-ea"/>
            </a:rPr>
            <a:t>1) </a:t>
          </a:r>
          <a:r>
            <a:rPr lang="zh-TW" altLang="zh-TW" sz="1600" dirty="0">
              <a:latin typeface="+mn-ea"/>
              <a:ea typeface="+mn-ea"/>
            </a:rPr>
            <a:t>評估現場環境</a:t>
          </a:r>
          <a:r>
            <a:rPr lang="en-US" altLang="zh-TW" sz="1600" dirty="0">
              <a:latin typeface="+mn-ea"/>
              <a:ea typeface="+mn-ea"/>
            </a:rPr>
            <a:t>, </a:t>
          </a:r>
          <a:r>
            <a:rPr lang="zh-TW" altLang="en-US" sz="1600" dirty="0">
              <a:latin typeface="+mn-ea"/>
              <a:ea typeface="+mn-ea"/>
            </a:rPr>
            <a:t>選擇及設計合適的吊船</a:t>
          </a:r>
          <a:r>
            <a:rPr lang="en-US" altLang="zh-TW" sz="1600" b="1" dirty="0">
              <a:latin typeface="+mn-ea"/>
              <a:ea typeface="+mn-ea"/>
            </a:rPr>
            <a:t>(</a:t>
          </a:r>
          <a:r>
            <a:rPr lang="zh-TW" altLang="en-US" sz="1600" b="1" dirty="0">
              <a:latin typeface="+mn-ea"/>
              <a:ea typeface="+mn-ea"/>
            </a:rPr>
            <a:t>專業工程師）</a:t>
          </a:r>
          <a:endParaRPr lang="en-US" sz="1600" b="1" dirty="0">
            <a:latin typeface="+mn-ea"/>
            <a:ea typeface="+mn-ea"/>
          </a:endParaRPr>
        </a:p>
      </dgm:t>
    </dgm:pt>
    <dgm:pt modelId="{31A889CC-0C9E-4C6E-91DB-093080FBA393}" type="parTrans" cxnId="{F57BA5DD-DFD6-4D85-9F49-4946419B2A3A}">
      <dgm:prSet/>
      <dgm:spPr/>
      <dgm:t>
        <a:bodyPr/>
        <a:lstStyle/>
        <a:p>
          <a:endParaRPr lang="en-US"/>
        </a:p>
      </dgm:t>
    </dgm:pt>
    <dgm:pt modelId="{0449699F-6208-481E-A706-23DAA098D296}" type="sibTrans" cxnId="{F57BA5DD-DFD6-4D85-9F49-4946419B2A3A}">
      <dgm:prSet/>
      <dgm:spPr/>
      <dgm:t>
        <a:bodyPr/>
        <a:lstStyle/>
        <a:p>
          <a:endParaRPr lang="en-US"/>
        </a:p>
      </dgm:t>
    </dgm:pt>
    <dgm:pt modelId="{BFB5ACC6-FD19-4713-A798-E4AC40CB6807}">
      <dgm:prSet custT="1"/>
      <dgm:spPr>
        <a:gradFill rotWithShape="0">
          <a:gsLst>
            <a:gs pos="100000">
              <a:schemeClr val="accent4">
                <a:lumMod val="75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pPr algn="ctr">
            <a:lnSpc>
              <a:spcPts val="1680"/>
            </a:lnSpc>
            <a:spcAft>
              <a:spcPts val="0"/>
            </a:spcAft>
          </a:pPr>
          <a:r>
            <a:rPr lang="en-US" altLang="zh-TW" sz="1600" dirty="0">
              <a:latin typeface="+mn-ea"/>
              <a:ea typeface="+mn-ea"/>
            </a:rPr>
            <a:t>3) </a:t>
          </a:r>
          <a:r>
            <a:rPr lang="zh-TW" altLang="en-US" sz="1600" b="0" dirty="0">
              <a:latin typeface="+mn-ea"/>
              <a:ea typeface="+mn-ea"/>
            </a:rPr>
            <a:t>在合資格人士監督下，依照相關安全施工程序，進行吊船安裝工作，必須符合相關法例及指引要求 </a:t>
          </a:r>
          <a:r>
            <a:rPr lang="en-US" altLang="zh-TW" sz="1600" b="1" dirty="0">
              <a:latin typeface="+mn-ea"/>
              <a:ea typeface="+mn-ea"/>
            </a:rPr>
            <a:t>(</a:t>
          </a:r>
          <a:r>
            <a:rPr lang="zh-TW" altLang="en-US" sz="1600" b="1" dirty="0">
              <a:latin typeface="+mn-ea"/>
              <a:ea typeface="+mn-ea"/>
            </a:rPr>
            <a:t>專業技術人員 及 合資格人士）</a:t>
          </a:r>
          <a:endParaRPr lang="en-US" sz="1600" b="1" dirty="0">
            <a:latin typeface="+mn-ea"/>
            <a:ea typeface="+mn-ea"/>
          </a:endParaRPr>
        </a:p>
      </dgm:t>
    </dgm:pt>
    <dgm:pt modelId="{9F3B3898-4ED8-4CFD-9DFD-1F48A1DC9501}" type="parTrans" cxnId="{FAA9E4AE-0F93-484B-A047-10B129ECB617}">
      <dgm:prSet/>
      <dgm:spPr/>
      <dgm:t>
        <a:bodyPr/>
        <a:lstStyle/>
        <a:p>
          <a:endParaRPr lang="en-US"/>
        </a:p>
      </dgm:t>
    </dgm:pt>
    <dgm:pt modelId="{F58F11D1-2A28-47CE-835C-FA018D3ECA48}" type="sibTrans" cxnId="{FAA9E4AE-0F93-484B-A047-10B129ECB617}">
      <dgm:prSet/>
      <dgm:spPr/>
      <dgm:t>
        <a:bodyPr/>
        <a:lstStyle/>
        <a:p>
          <a:endParaRPr lang="en-US"/>
        </a:p>
      </dgm:t>
    </dgm:pt>
    <dgm:pt modelId="{3A44AA85-A611-474A-828A-AD825E797B30}">
      <dgm:prSet custT="1"/>
      <dgm:spPr/>
      <dgm:t>
        <a:bodyPr/>
        <a:lstStyle/>
        <a:p>
          <a:r>
            <a:rPr lang="en-US" altLang="zh-TW" sz="1600" dirty="0">
              <a:latin typeface="+mn-ea"/>
              <a:ea typeface="+mn-ea"/>
            </a:rPr>
            <a:t>4) </a:t>
          </a:r>
          <a:r>
            <a:rPr lang="zh-TW" altLang="en-US" sz="1600" dirty="0">
              <a:latin typeface="+mn-ea"/>
              <a:ea typeface="+mn-ea"/>
            </a:rPr>
            <a:t>使用前進行徹底測試及檢驗 </a:t>
          </a:r>
          <a:r>
            <a:rPr lang="en-US" altLang="zh-TW" sz="1600" b="1" dirty="0">
              <a:latin typeface="+mn-ea"/>
              <a:ea typeface="+mn-ea"/>
            </a:rPr>
            <a:t>(</a:t>
          </a:r>
          <a:r>
            <a:rPr lang="en-US" sz="1600" b="1" dirty="0">
              <a:latin typeface="+mn-ea"/>
              <a:ea typeface="+mn-ea"/>
            </a:rPr>
            <a:t>RPE-</a:t>
          </a:r>
          <a:r>
            <a:rPr lang="zh-TW" altLang="en-US" sz="1600" b="1" dirty="0">
              <a:latin typeface="+mn-ea"/>
              <a:ea typeface="+mn-ea"/>
            </a:rPr>
            <a:t>專業註冊工程師）</a:t>
          </a:r>
          <a:endParaRPr lang="en-US" sz="1600" b="1" dirty="0">
            <a:latin typeface="+mn-ea"/>
            <a:ea typeface="+mn-ea"/>
          </a:endParaRPr>
        </a:p>
      </dgm:t>
    </dgm:pt>
    <dgm:pt modelId="{C6154A7B-82A1-4A32-AE30-191C0A39BC58}" type="parTrans" cxnId="{7A092465-53C5-4F02-81ED-6A89A0858AE3}">
      <dgm:prSet/>
      <dgm:spPr/>
      <dgm:t>
        <a:bodyPr/>
        <a:lstStyle/>
        <a:p>
          <a:endParaRPr lang="en-US"/>
        </a:p>
      </dgm:t>
    </dgm:pt>
    <dgm:pt modelId="{5A2CB52C-7B98-401E-9C3E-C9E627F76E2B}" type="sibTrans" cxnId="{7A092465-53C5-4F02-81ED-6A89A0858AE3}">
      <dgm:prSet/>
      <dgm:spPr/>
      <dgm:t>
        <a:bodyPr/>
        <a:lstStyle/>
        <a:p>
          <a:endParaRPr lang="en-US"/>
        </a:p>
      </dgm:t>
    </dgm:pt>
    <dgm:pt modelId="{4B26A01B-A785-420E-BE77-479BD66194B7}">
      <dgm:prSet custT="1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pPr>
            <a:lnSpc>
              <a:spcPts val="1920"/>
            </a:lnSpc>
            <a:spcAft>
              <a:spcPts val="0"/>
            </a:spcAft>
          </a:pPr>
          <a:r>
            <a:rPr lang="en-US" altLang="zh-TW" sz="1600" dirty="0">
              <a:latin typeface="+mn-ea"/>
              <a:ea typeface="+mn-ea"/>
            </a:rPr>
            <a:t>5) </a:t>
          </a:r>
          <a:r>
            <a:rPr lang="zh-TW" altLang="en-US" sz="1600" dirty="0">
              <a:latin typeface="+mn-ea"/>
              <a:ea typeface="+mn-ea"/>
            </a:rPr>
            <a:t>使用吊船人士，必須年滿十八歲，持有有效相關操作證書 及 接受開工前安全講解 </a:t>
          </a:r>
          <a:endParaRPr lang="en-US" altLang="zh-TW" sz="1600" dirty="0">
            <a:latin typeface="+mn-ea"/>
            <a:ea typeface="+mn-ea"/>
          </a:endParaRPr>
        </a:p>
        <a:p>
          <a:pPr>
            <a:lnSpc>
              <a:spcPts val="1920"/>
            </a:lnSpc>
            <a:spcAft>
              <a:spcPts val="0"/>
            </a:spcAft>
          </a:pPr>
          <a:r>
            <a:rPr lang="en-US" altLang="zh-TW" sz="1600" b="1" dirty="0">
              <a:latin typeface="+mn-ea"/>
              <a:ea typeface="+mn-ea"/>
            </a:rPr>
            <a:t>(</a:t>
          </a:r>
          <a:r>
            <a:rPr lang="zh-TW" altLang="en-US" sz="1600" b="1" dirty="0">
              <a:latin typeface="+mn-ea"/>
              <a:ea typeface="+mn-ea"/>
            </a:rPr>
            <a:t>合資格吊船操作員</a:t>
          </a:r>
          <a:r>
            <a:rPr lang="en-US" altLang="zh-TW" sz="1600" b="1" dirty="0">
              <a:latin typeface="+mn-ea"/>
              <a:ea typeface="+mn-ea"/>
            </a:rPr>
            <a:t>); </a:t>
          </a:r>
          <a:endParaRPr lang="en-US" sz="1600" b="1" dirty="0">
            <a:latin typeface="+mn-ea"/>
            <a:ea typeface="+mn-ea"/>
          </a:endParaRPr>
        </a:p>
      </dgm:t>
    </dgm:pt>
    <dgm:pt modelId="{F0CD12A7-05AB-434B-9B3C-A8F4C23386CF}" type="parTrans" cxnId="{77B506B1-FE15-4375-8F72-F7DEC5EFCF77}">
      <dgm:prSet/>
      <dgm:spPr/>
      <dgm:t>
        <a:bodyPr/>
        <a:lstStyle/>
        <a:p>
          <a:endParaRPr lang="en-US"/>
        </a:p>
      </dgm:t>
    </dgm:pt>
    <dgm:pt modelId="{326B96AD-5A09-458F-A54E-1EB48DA5E4FA}" type="sibTrans" cxnId="{77B506B1-FE15-4375-8F72-F7DEC5EFCF77}">
      <dgm:prSet/>
      <dgm:spPr/>
      <dgm:t>
        <a:bodyPr/>
        <a:lstStyle/>
        <a:p>
          <a:endParaRPr lang="en-US"/>
        </a:p>
      </dgm:t>
    </dgm:pt>
    <dgm:pt modelId="{76129A50-1E89-448B-8402-4FFE0B5859EF}">
      <dgm:prSet custT="1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altLang="zh-TW" sz="1600" dirty="0">
              <a:latin typeface="+mn-ea"/>
              <a:ea typeface="+mn-ea"/>
            </a:rPr>
            <a:t>6) </a:t>
          </a:r>
          <a:r>
            <a:rPr lang="zh-TW" altLang="zh-TW" sz="1600" dirty="0">
              <a:latin typeface="+mn-ea"/>
              <a:ea typeface="+mn-ea"/>
            </a:rPr>
            <a:t>上吊船前</a:t>
          </a:r>
          <a:r>
            <a:rPr lang="en-US" altLang="zh-TW" sz="1600" dirty="0">
              <a:latin typeface="+mn-ea"/>
              <a:ea typeface="+mn-ea"/>
            </a:rPr>
            <a:t>, </a:t>
          </a:r>
          <a:r>
            <a:rPr lang="zh-TW" altLang="en-US" sz="1600" dirty="0">
              <a:latin typeface="+mn-ea"/>
              <a:ea typeface="+mn-ea"/>
            </a:rPr>
            <a:t>必須檢查及穿着安全帶、防墮器連接獨立救生繩 </a:t>
          </a:r>
          <a:r>
            <a:rPr lang="en-US" altLang="zh-TW" sz="1600" b="1" dirty="0">
              <a:latin typeface="+mn-ea"/>
              <a:ea typeface="+mn-ea"/>
            </a:rPr>
            <a:t>(</a:t>
          </a:r>
          <a:r>
            <a:rPr lang="zh-TW" altLang="en-US" sz="1600" b="1" dirty="0">
              <a:latin typeface="+mn-ea"/>
              <a:ea typeface="+mn-ea"/>
            </a:rPr>
            <a:t>合資格吊船操作員</a:t>
          </a:r>
          <a:r>
            <a:rPr lang="en-US" altLang="zh-TW" sz="1600" b="1" dirty="0">
              <a:latin typeface="+mn-ea"/>
              <a:ea typeface="+mn-ea"/>
            </a:rPr>
            <a:t>) ;</a:t>
          </a:r>
          <a:endParaRPr lang="en-US" sz="1600" b="1" dirty="0">
            <a:latin typeface="+mn-ea"/>
            <a:ea typeface="+mn-ea"/>
          </a:endParaRPr>
        </a:p>
      </dgm:t>
    </dgm:pt>
    <dgm:pt modelId="{DFCAB094-3FEF-4EA6-ABA1-7ED636B2B5F4}" type="parTrans" cxnId="{669331B1-CD5A-4AD4-B9B0-45A50BEA58F1}">
      <dgm:prSet/>
      <dgm:spPr/>
      <dgm:t>
        <a:bodyPr/>
        <a:lstStyle/>
        <a:p>
          <a:endParaRPr lang="en-US"/>
        </a:p>
      </dgm:t>
    </dgm:pt>
    <dgm:pt modelId="{F99C9AE2-1EB9-428C-8C58-7EB7C7B9BDF7}" type="sibTrans" cxnId="{669331B1-CD5A-4AD4-B9B0-45A50BEA58F1}">
      <dgm:prSet/>
      <dgm:spPr/>
      <dgm:t>
        <a:bodyPr/>
        <a:lstStyle/>
        <a:p>
          <a:endParaRPr lang="en-US"/>
        </a:p>
      </dgm:t>
    </dgm:pt>
    <dgm:pt modelId="{44598FB4-45AC-468C-93AC-A3A08FDC429C}">
      <dgm:prSet custT="1"/>
      <dgm:spPr>
        <a:gradFill rotWithShape="0">
          <a:gsLst>
            <a:gs pos="0">
              <a:schemeClr val="accent5">
                <a:lumMod val="75000"/>
              </a:schemeClr>
            </a:gs>
            <a:gs pos="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0" scaled="1"/>
        </a:gradFill>
      </dgm:spPr>
      <dgm:t>
        <a:bodyPr/>
        <a:lstStyle/>
        <a:p>
          <a:pPr>
            <a:lnSpc>
              <a:spcPts val="1680"/>
            </a:lnSpc>
            <a:spcAft>
              <a:spcPts val="0"/>
            </a:spcAft>
          </a:pPr>
          <a:r>
            <a:rPr lang="en-US" altLang="zh-TW" sz="1600" dirty="0">
              <a:latin typeface="+mn-ea"/>
              <a:ea typeface="+mn-ea"/>
            </a:rPr>
            <a:t>7) </a:t>
          </a:r>
          <a:r>
            <a:rPr lang="zh-TW" altLang="en-US" sz="1600" dirty="0">
              <a:latin typeface="+mn-ea"/>
              <a:ea typeface="+mn-ea"/>
            </a:rPr>
            <a:t>使用前</a:t>
          </a:r>
          <a:r>
            <a:rPr lang="en-US" altLang="zh-TW" sz="1600" dirty="0">
              <a:latin typeface="+mn-ea"/>
              <a:ea typeface="+mn-ea"/>
            </a:rPr>
            <a:t>, </a:t>
          </a:r>
          <a:r>
            <a:rPr lang="zh-TW" altLang="en-US" sz="1600" dirty="0">
              <a:latin typeface="+mn-ea"/>
              <a:ea typeface="+mn-ea"/>
            </a:rPr>
            <a:t>進行開工前檢查 及填寫有關使用表格 </a:t>
          </a:r>
          <a:r>
            <a:rPr lang="en-US" altLang="zh-TW" sz="1600" b="1" dirty="0">
              <a:solidFill>
                <a:srgbClr val="C00000"/>
              </a:solidFill>
              <a:latin typeface="+mn-ea"/>
              <a:ea typeface="+mn-ea"/>
            </a:rPr>
            <a:t>(</a:t>
          </a:r>
          <a:r>
            <a:rPr lang="zh-TW" altLang="en-US" sz="1600" b="1" dirty="0">
              <a:solidFill>
                <a:srgbClr val="C00000"/>
              </a:solidFill>
              <a:latin typeface="+mn-ea"/>
              <a:ea typeface="+mn-ea"/>
            </a:rPr>
            <a:t>文件檢查 表格 </a:t>
          </a:r>
          <a:r>
            <a:rPr lang="en-US" altLang="zh-TW" sz="1600" b="1" dirty="0">
              <a:solidFill>
                <a:srgbClr val="C00000"/>
              </a:solidFill>
              <a:latin typeface="+mn-ea"/>
              <a:ea typeface="+mn-ea"/>
            </a:rPr>
            <a:t>1,2,3 </a:t>
          </a:r>
          <a:r>
            <a:rPr lang="zh-TW" altLang="en-US" sz="1600" b="1" dirty="0">
              <a:solidFill>
                <a:srgbClr val="C00000"/>
              </a:solidFill>
              <a:latin typeface="+mn-ea"/>
              <a:ea typeface="+mn-ea"/>
            </a:rPr>
            <a:t>、目視檢查、功能檢查</a:t>
          </a:r>
          <a:r>
            <a:rPr lang="en-US" altLang="zh-TW" sz="1600" b="1" dirty="0">
              <a:solidFill>
                <a:srgbClr val="C00000"/>
              </a:solidFill>
              <a:latin typeface="+mn-ea"/>
              <a:ea typeface="+mn-ea"/>
            </a:rPr>
            <a:t>) </a:t>
          </a:r>
          <a:r>
            <a:rPr lang="en-US" altLang="zh-TW" sz="1600" b="1" dirty="0">
              <a:latin typeface="+mn-ea"/>
              <a:ea typeface="+mn-ea"/>
            </a:rPr>
            <a:t>(</a:t>
          </a:r>
          <a:r>
            <a:rPr lang="zh-TW" altLang="en-US" sz="1600" b="1" dirty="0">
              <a:latin typeface="+mn-ea"/>
              <a:ea typeface="+mn-ea"/>
            </a:rPr>
            <a:t>合資格吊船操作員</a:t>
          </a:r>
          <a:r>
            <a:rPr lang="en-US" altLang="zh-TW" sz="1600" b="1" dirty="0">
              <a:latin typeface="+mn-ea"/>
              <a:ea typeface="+mn-ea"/>
            </a:rPr>
            <a:t>) ;</a:t>
          </a:r>
          <a:endParaRPr lang="en-US" sz="1600" b="1" dirty="0">
            <a:latin typeface="+mn-ea"/>
            <a:ea typeface="+mn-ea"/>
          </a:endParaRPr>
        </a:p>
      </dgm:t>
    </dgm:pt>
    <dgm:pt modelId="{24DDD0B4-D0F4-49F3-84B1-3842DC58E68B}" type="parTrans" cxnId="{4DCB1098-3ECA-4A65-A99E-DA46BAFAB65E}">
      <dgm:prSet/>
      <dgm:spPr/>
      <dgm:t>
        <a:bodyPr/>
        <a:lstStyle/>
        <a:p>
          <a:endParaRPr lang="en-US"/>
        </a:p>
      </dgm:t>
    </dgm:pt>
    <dgm:pt modelId="{0FD825DB-ED38-4BA4-98D9-83BAEDCA9B1B}" type="sibTrans" cxnId="{4DCB1098-3ECA-4A65-A99E-DA46BAFAB65E}">
      <dgm:prSet/>
      <dgm:spPr/>
      <dgm:t>
        <a:bodyPr/>
        <a:lstStyle/>
        <a:p>
          <a:endParaRPr lang="en-US"/>
        </a:p>
      </dgm:t>
    </dgm:pt>
    <dgm:pt modelId="{4C05EA37-5F34-4EC4-A2DC-2BC6F5D60DF5}">
      <dgm:prSet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altLang="zh-TW" sz="1600" dirty="0">
              <a:latin typeface="+mn-ea"/>
              <a:ea typeface="+mn-ea"/>
            </a:rPr>
            <a:t>8) </a:t>
          </a:r>
          <a:r>
            <a:rPr lang="zh-TW" altLang="en-US" sz="1600" dirty="0">
              <a:latin typeface="+mn-ea"/>
              <a:ea typeface="+mn-ea"/>
            </a:rPr>
            <a:t>使用時 必須遵守相關安全守則。</a:t>
          </a:r>
          <a:r>
            <a:rPr lang="en-US" altLang="zh-TW" sz="1600" b="1" dirty="0">
              <a:latin typeface="+mn-ea"/>
              <a:ea typeface="+mn-ea"/>
            </a:rPr>
            <a:t>(</a:t>
          </a:r>
          <a:r>
            <a:rPr lang="zh-TW" altLang="en-US" sz="1600" b="1" dirty="0">
              <a:latin typeface="+mn-ea"/>
              <a:ea typeface="+mn-ea"/>
            </a:rPr>
            <a:t>合資格吊船操作員</a:t>
          </a:r>
          <a:r>
            <a:rPr lang="en-US" altLang="zh-TW" sz="1600" b="1" dirty="0">
              <a:latin typeface="+mn-ea"/>
              <a:ea typeface="+mn-ea"/>
            </a:rPr>
            <a:t>)</a:t>
          </a:r>
          <a:endParaRPr lang="en-US" sz="1600" b="1" dirty="0">
            <a:latin typeface="+mn-ea"/>
            <a:ea typeface="+mn-ea"/>
          </a:endParaRPr>
        </a:p>
      </dgm:t>
    </dgm:pt>
    <dgm:pt modelId="{8816C8FA-79DF-4293-BB14-C8F775B39752}" type="parTrans" cxnId="{E66754E8-F6E6-4D4F-9928-DA59C7A3538A}">
      <dgm:prSet/>
      <dgm:spPr/>
      <dgm:t>
        <a:bodyPr/>
        <a:lstStyle/>
        <a:p>
          <a:endParaRPr lang="en-US"/>
        </a:p>
      </dgm:t>
    </dgm:pt>
    <dgm:pt modelId="{CD3D6C4B-2970-47B8-8E6F-C37BA520F9D0}" type="sibTrans" cxnId="{E66754E8-F6E6-4D4F-9928-DA59C7A3538A}">
      <dgm:prSet/>
      <dgm:spPr/>
      <dgm:t>
        <a:bodyPr/>
        <a:lstStyle/>
        <a:p>
          <a:endParaRPr lang="en-US"/>
        </a:p>
      </dgm:t>
    </dgm:pt>
    <dgm:pt modelId="{A59C0B93-B64D-479E-A88F-51CD543FAC28}" type="pres">
      <dgm:prSet presAssocID="{33CA8BD4-AA36-4696-8462-3F852B49CDB7}" presName="Name0" presStyleCnt="0">
        <dgm:presLayoutVars>
          <dgm:dir/>
          <dgm:animLvl val="lvl"/>
          <dgm:resizeHandles val="exact"/>
        </dgm:presLayoutVars>
      </dgm:prSet>
      <dgm:spPr/>
    </dgm:pt>
    <dgm:pt modelId="{F6752736-F663-48DB-BFC7-40E41B1AF2D1}" type="pres">
      <dgm:prSet presAssocID="{4C05EA37-5F34-4EC4-A2DC-2BC6F5D60DF5}" presName="boxAndChildren" presStyleCnt="0"/>
      <dgm:spPr/>
    </dgm:pt>
    <dgm:pt modelId="{182A04A0-6820-4DCA-A59F-1E7E93E0CDCD}" type="pres">
      <dgm:prSet presAssocID="{4C05EA37-5F34-4EC4-A2DC-2BC6F5D60DF5}" presName="parentTextBox" presStyleLbl="node1" presStyleIdx="0" presStyleCnt="8" custScaleY="110000"/>
      <dgm:spPr/>
    </dgm:pt>
    <dgm:pt modelId="{7764FADE-71CB-49F6-A0C7-DA3225973227}" type="pres">
      <dgm:prSet presAssocID="{0FD825DB-ED38-4BA4-98D9-83BAEDCA9B1B}" presName="sp" presStyleCnt="0"/>
      <dgm:spPr/>
    </dgm:pt>
    <dgm:pt modelId="{0724D543-94A4-4636-968C-80D2846BDF1C}" type="pres">
      <dgm:prSet presAssocID="{44598FB4-45AC-468C-93AC-A3A08FDC429C}" presName="arrowAndChildren" presStyleCnt="0"/>
      <dgm:spPr/>
    </dgm:pt>
    <dgm:pt modelId="{A128C6E5-75C2-4C60-86F5-391AD0268F08}" type="pres">
      <dgm:prSet presAssocID="{44598FB4-45AC-468C-93AC-A3A08FDC429C}" presName="parentTextArrow" presStyleLbl="node1" presStyleIdx="1" presStyleCnt="8" custScaleY="133100"/>
      <dgm:spPr/>
    </dgm:pt>
    <dgm:pt modelId="{F8FBBA3C-CF5C-44E7-A5E2-60F46361DD36}" type="pres">
      <dgm:prSet presAssocID="{F99C9AE2-1EB9-428C-8C58-7EB7C7B9BDF7}" presName="sp" presStyleCnt="0"/>
      <dgm:spPr/>
    </dgm:pt>
    <dgm:pt modelId="{1EA8CFA0-8B53-442A-B30B-5FC65FBABC48}" type="pres">
      <dgm:prSet presAssocID="{76129A50-1E89-448B-8402-4FFE0B5859EF}" presName="arrowAndChildren" presStyleCnt="0"/>
      <dgm:spPr/>
    </dgm:pt>
    <dgm:pt modelId="{10B9C00C-C251-4CA7-BA08-58A023B9715A}" type="pres">
      <dgm:prSet presAssocID="{76129A50-1E89-448B-8402-4FFE0B5859EF}" presName="parentTextArrow" presStyleLbl="node1" presStyleIdx="2" presStyleCnt="8" custScaleY="110000"/>
      <dgm:spPr/>
    </dgm:pt>
    <dgm:pt modelId="{E35F6349-077E-4C16-97CB-ECA8BCD45A90}" type="pres">
      <dgm:prSet presAssocID="{326B96AD-5A09-458F-A54E-1EB48DA5E4FA}" presName="sp" presStyleCnt="0"/>
      <dgm:spPr/>
    </dgm:pt>
    <dgm:pt modelId="{14D221AA-95B8-47EE-A2F0-0CEAD0C5467D}" type="pres">
      <dgm:prSet presAssocID="{4B26A01B-A785-420E-BE77-479BD66194B7}" presName="arrowAndChildren" presStyleCnt="0"/>
      <dgm:spPr/>
    </dgm:pt>
    <dgm:pt modelId="{B058B51F-A615-41C9-A90C-E5709B33F148}" type="pres">
      <dgm:prSet presAssocID="{4B26A01B-A785-420E-BE77-479BD66194B7}" presName="parentTextArrow" presStyleLbl="node1" presStyleIdx="3" presStyleCnt="8" custScaleY="121000"/>
      <dgm:spPr/>
    </dgm:pt>
    <dgm:pt modelId="{4B063A05-E39D-4F1F-9B31-B90BE4D4EA06}" type="pres">
      <dgm:prSet presAssocID="{5A2CB52C-7B98-401E-9C3E-C9E627F76E2B}" presName="sp" presStyleCnt="0"/>
      <dgm:spPr/>
    </dgm:pt>
    <dgm:pt modelId="{D20E5353-8E52-47CD-83D5-54E2887BB999}" type="pres">
      <dgm:prSet presAssocID="{3A44AA85-A611-474A-828A-AD825E797B30}" presName="arrowAndChildren" presStyleCnt="0"/>
      <dgm:spPr/>
    </dgm:pt>
    <dgm:pt modelId="{3FA93A7B-E0A3-46FC-A3CE-94CC0FACCA4D}" type="pres">
      <dgm:prSet presAssocID="{3A44AA85-A611-474A-828A-AD825E797B30}" presName="parentTextArrow" presStyleLbl="node1" presStyleIdx="4" presStyleCnt="8"/>
      <dgm:spPr/>
    </dgm:pt>
    <dgm:pt modelId="{B3883B4B-2993-4478-BB01-AC937183F29F}" type="pres">
      <dgm:prSet presAssocID="{F58F11D1-2A28-47CE-835C-FA018D3ECA48}" presName="sp" presStyleCnt="0"/>
      <dgm:spPr/>
    </dgm:pt>
    <dgm:pt modelId="{EE2E03CA-D251-44FC-A1FB-8149404DE1DC}" type="pres">
      <dgm:prSet presAssocID="{BFB5ACC6-FD19-4713-A798-E4AC40CB6807}" presName="arrowAndChildren" presStyleCnt="0"/>
      <dgm:spPr/>
    </dgm:pt>
    <dgm:pt modelId="{EDF8F74E-9897-4B4E-94D9-68930C63B734}" type="pres">
      <dgm:prSet presAssocID="{BFB5ACC6-FD19-4713-A798-E4AC40CB6807}" presName="parentTextArrow" presStyleLbl="node1" presStyleIdx="5" presStyleCnt="8" custScaleY="133100" custLinFactNeighborX="12182" custLinFactNeighborY="4357"/>
      <dgm:spPr/>
    </dgm:pt>
    <dgm:pt modelId="{5F3DF352-88D5-4184-9453-A8FDFC596683}" type="pres">
      <dgm:prSet presAssocID="{6E8883F1-6ABC-42C2-9005-D724085D0B80}" presName="sp" presStyleCnt="0"/>
      <dgm:spPr/>
    </dgm:pt>
    <dgm:pt modelId="{CE23E970-5FC9-476F-8E48-0231E1AE1473}" type="pres">
      <dgm:prSet presAssocID="{24546D95-E925-44BE-80D6-77BD0F4D9B98}" presName="arrowAndChildren" presStyleCnt="0"/>
      <dgm:spPr/>
    </dgm:pt>
    <dgm:pt modelId="{82CAE9D9-0FDA-4A41-8BF6-D740EC736E8A}" type="pres">
      <dgm:prSet presAssocID="{24546D95-E925-44BE-80D6-77BD0F4D9B98}" presName="parentTextArrow" presStyleLbl="node1" presStyleIdx="6" presStyleCnt="8" custScaleY="110000"/>
      <dgm:spPr/>
    </dgm:pt>
    <dgm:pt modelId="{3BCC6C4E-6EAA-412E-996E-EB67075392D4}" type="pres">
      <dgm:prSet presAssocID="{0449699F-6208-481E-A706-23DAA098D296}" presName="sp" presStyleCnt="0"/>
      <dgm:spPr/>
    </dgm:pt>
    <dgm:pt modelId="{FD6A2D28-A3D6-4517-8684-E5B0C610A7B8}" type="pres">
      <dgm:prSet presAssocID="{EAF9E6B2-CEB4-4AA8-8AC4-D15153918F0D}" presName="arrowAndChildren" presStyleCnt="0"/>
      <dgm:spPr/>
    </dgm:pt>
    <dgm:pt modelId="{25C7CA4B-86ED-472F-8540-0DD7359FB9CC}" type="pres">
      <dgm:prSet presAssocID="{EAF9E6B2-CEB4-4AA8-8AC4-D15153918F0D}" presName="parentTextArrow" presStyleLbl="node1" presStyleIdx="7" presStyleCnt="8" custScaleY="110000"/>
      <dgm:spPr/>
    </dgm:pt>
  </dgm:ptLst>
  <dgm:cxnLst>
    <dgm:cxn modelId="{93ED2805-C217-4A2C-A302-B79799BC0334}" type="presOf" srcId="{44598FB4-45AC-468C-93AC-A3A08FDC429C}" destId="{A128C6E5-75C2-4C60-86F5-391AD0268F08}" srcOrd="0" destOrd="0" presId="urn:microsoft.com/office/officeart/2005/8/layout/process4"/>
    <dgm:cxn modelId="{5A6D2109-AA7B-41A5-9614-609943C6EF79}" type="presOf" srcId="{3A44AA85-A611-474A-828A-AD825E797B30}" destId="{3FA93A7B-E0A3-46FC-A3CE-94CC0FACCA4D}" srcOrd="0" destOrd="0" presId="urn:microsoft.com/office/officeart/2005/8/layout/process4"/>
    <dgm:cxn modelId="{C46B572A-BCB6-4A54-AC71-CFA8F3A52080}" type="presOf" srcId="{76129A50-1E89-448B-8402-4FFE0B5859EF}" destId="{10B9C00C-C251-4CA7-BA08-58A023B9715A}" srcOrd="0" destOrd="0" presId="urn:microsoft.com/office/officeart/2005/8/layout/process4"/>
    <dgm:cxn modelId="{9BD1DA62-78E7-43AC-A944-5C58B839FA37}" type="presOf" srcId="{4C05EA37-5F34-4EC4-A2DC-2BC6F5D60DF5}" destId="{182A04A0-6820-4DCA-A59F-1E7E93E0CDCD}" srcOrd="0" destOrd="0" presId="urn:microsoft.com/office/officeart/2005/8/layout/process4"/>
    <dgm:cxn modelId="{7A092465-53C5-4F02-81ED-6A89A0858AE3}" srcId="{33CA8BD4-AA36-4696-8462-3F852B49CDB7}" destId="{3A44AA85-A611-474A-828A-AD825E797B30}" srcOrd="3" destOrd="0" parTransId="{C6154A7B-82A1-4A32-AE30-191C0A39BC58}" sibTransId="{5A2CB52C-7B98-401E-9C3E-C9E627F76E2B}"/>
    <dgm:cxn modelId="{4DCB1098-3ECA-4A65-A99E-DA46BAFAB65E}" srcId="{33CA8BD4-AA36-4696-8462-3F852B49CDB7}" destId="{44598FB4-45AC-468C-93AC-A3A08FDC429C}" srcOrd="6" destOrd="0" parTransId="{24DDD0B4-D0F4-49F3-84B1-3842DC58E68B}" sibTransId="{0FD825DB-ED38-4BA4-98D9-83BAEDCA9B1B}"/>
    <dgm:cxn modelId="{7EA845AC-2FD7-4099-8DB6-C15F736CD8E4}" type="presOf" srcId="{BFB5ACC6-FD19-4713-A798-E4AC40CB6807}" destId="{EDF8F74E-9897-4B4E-94D9-68930C63B734}" srcOrd="0" destOrd="0" presId="urn:microsoft.com/office/officeart/2005/8/layout/process4"/>
    <dgm:cxn modelId="{FAA9E4AE-0F93-484B-A047-10B129ECB617}" srcId="{33CA8BD4-AA36-4696-8462-3F852B49CDB7}" destId="{BFB5ACC6-FD19-4713-A798-E4AC40CB6807}" srcOrd="2" destOrd="0" parTransId="{9F3B3898-4ED8-4CFD-9DFD-1F48A1DC9501}" sibTransId="{F58F11D1-2A28-47CE-835C-FA018D3ECA48}"/>
    <dgm:cxn modelId="{77B506B1-FE15-4375-8F72-F7DEC5EFCF77}" srcId="{33CA8BD4-AA36-4696-8462-3F852B49CDB7}" destId="{4B26A01B-A785-420E-BE77-479BD66194B7}" srcOrd="4" destOrd="0" parTransId="{F0CD12A7-05AB-434B-9B3C-A8F4C23386CF}" sibTransId="{326B96AD-5A09-458F-A54E-1EB48DA5E4FA}"/>
    <dgm:cxn modelId="{669331B1-CD5A-4AD4-B9B0-45A50BEA58F1}" srcId="{33CA8BD4-AA36-4696-8462-3F852B49CDB7}" destId="{76129A50-1E89-448B-8402-4FFE0B5859EF}" srcOrd="5" destOrd="0" parTransId="{DFCAB094-3FEF-4EA6-ABA1-7ED636B2B5F4}" sibTransId="{F99C9AE2-1EB9-428C-8C58-7EB7C7B9BDF7}"/>
    <dgm:cxn modelId="{C33E36B3-4F08-474E-A119-FBED77867F28}" type="presOf" srcId="{24546D95-E925-44BE-80D6-77BD0F4D9B98}" destId="{82CAE9D9-0FDA-4A41-8BF6-D740EC736E8A}" srcOrd="0" destOrd="0" presId="urn:microsoft.com/office/officeart/2005/8/layout/process4"/>
    <dgm:cxn modelId="{1C176CB4-FFD2-4A9E-87A5-8525FEDFD775}" type="presOf" srcId="{EAF9E6B2-CEB4-4AA8-8AC4-D15153918F0D}" destId="{25C7CA4B-86ED-472F-8540-0DD7359FB9CC}" srcOrd="0" destOrd="0" presId="urn:microsoft.com/office/officeart/2005/8/layout/process4"/>
    <dgm:cxn modelId="{4DD2DAC5-F5C4-4E14-A38A-1DBBB98DDA8C}" srcId="{33CA8BD4-AA36-4696-8462-3F852B49CDB7}" destId="{24546D95-E925-44BE-80D6-77BD0F4D9B98}" srcOrd="1" destOrd="0" parTransId="{4CBE995F-22F1-4D87-AE41-EFA9514EA263}" sibTransId="{6E8883F1-6ABC-42C2-9005-D724085D0B80}"/>
    <dgm:cxn modelId="{4035FFD8-0379-4DB8-90E1-CC408503239C}" type="presOf" srcId="{4B26A01B-A785-420E-BE77-479BD66194B7}" destId="{B058B51F-A615-41C9-A90C-E5709B33F148}" srcOrd="0" destOrd="0" presId="urn:microsoft.com/office/officeart/2005/8/layout/process4"/>
    <dgm:cxn modelId="{F57BA5DD-DFD6-4D85-9F49-4946419B2A3A}" srcId="{33CA8BD4-AA36-4696-8462-3F852B49CDB7}" destId="{EAF9E6B2-CEB4-4AA8-8AC4-D15153918F0D}" srcOrd="0" destOrd="0" parTransId="{31A889CC-0C9E-4C6E-91DB-093080FBA393}" sibTransId="{0449699F-6208-481E-A706-23DAA098D296}"/>
    <dgm:cxn modelId="{E66754E8-F6E6-4D4F-9928-DA59C7A3538A}" srcId="{33CA8BD4-AA36-4696-8462-3F852B49CDB7}" destId="{4C05EA37-5F34-4EC4-A2DC-2BC6F5D60DF5}" srcOrd="7" destOrd="0" parTransId="{8816C8FA-79DF-4293-BB14-C8F775B39752}" sibTransId="{CD3D6C4B-2970-47B8-8E6F-C37BA520F9D0}"/>
    <dgm:cxn modelId="{94F196F2-7FA3-4757-BD12-F09700ADBA12}" type="presOf" srcId="{33CA8BD4-AA36-4696-8462-3F852B49CDB7}" destId="{A59C0B93-B64D-479E-A88F-51CD543FAC28}" srcOrd="0" destOrd="0" presId="urn:microsoft.com/office/officeart/2005/8/layout/process4"/>
    <dgm:cxn modelId="{3DE25A0C-0E07-4DE8-8CB3-5389E7AFC034}" type="presParOf" srcId="{A59C0B93-B64D-479E-A88F-51CD543FAC28}" destId="{F6752736-F663-48DB-BFC7-40E41B1AF2D1}" srcOrd="0" destOrd="0" presId="urn:microsoft.com/office/officeart/2005/8/layout/process4"/>
    <dgm:cxn modelId="{DBC9DDC1-2947-4262-96AF-EDE6FB899CCF}" type="presParOf" srcId="{F6752736-F663-48DB-BFC7-40E41B1AF2D1}" destId="{182A04A0-6820-4DCA-A59F-1E7E93E0CDCD}" srcOrd="0" destOrd="0" presId="urn:microsoft.com/office/officeart/2005/8/layout/process4"/>
    <dgm:cxn modelId="{2CF69CF8-6916-4883-92B9-8EBC8B31E16E}" type="presParOf" srcId="{A59C0B93-B64D-479E-A88F-51CD543FAC28}" destId="{7764FADE-71CB-49F6-A0C7-DA3225973227}" srcOrd="1" destOrd="0" presId="urn:microsoft.com/office/officeart/2005/8/layout/process4"/>
    <dgm:cxn modelId="{A6A6567A-FB13-4605-A6C9-38F36D9384F5}" type="presParOf" srcId="{A59C0B93-B64D-479E-A88F-51CD543FAC28}" destId="{0724D543-94A4-4636-968C-80D2846BDF1C}" srcOrd="2" destOrd="0" presId="urn:microsoft.com/office/officeart/2005/8/layout/process4"/>
    <dgm:cxn modelId="{A1F8E02D-5724-4CE8-96AD-C4A9322B6CD2}" type="presParOf" srcId="{0724D543-94A4-4636-968C-80D2846BDF1C}" destId="{A128C6E5-75C2-4C60-86F5-391AD0268F08}" srcOrd="0" destOrd="0" presId="urn:microsoft.com/office/officeart/2005/8/layout/process4"/>
    <dgm:cxn modelId="{42EFA8E0-3E51-4A79-BE9F-1ED477E80C1A}" type="presParOf" srcId="{A59C0B93-B64D-479E-A88F-51CD543FAC28}" destId="{F8FBBA3C-CF5C-44E7-A5E2-60F46361DD36}" srcOrd="3" destOrd="0" presId="urn:microsoft.com/office/officeart/2005/8/layout/process4"/>
    <dgm:cxn modelId="{302F8F78-511A-4B91-A911-5216790DC24B}" type="presParOf" srcId="{A59C0B93-B64D-479E-A88F-51CD543FAC28}" destId="{1EA8CFA0-8B53-442A-B30B-5FC65FBABC48}" srcOrd="4" destOrd="0" presId="urn:microsoft.com/office/officeart/2005/8/layout/process4"/>
    <dgm:cxn modelId="{753C4BB2-0486-47C5-BA43-31ADA0B72D87}" type="presParOf" srcId="{1EA8CFA0-8B53-442A-B30B-5FC65FBABC48}" destId="{10B9C00C-C251-4CA7-BA08-58A023B9715A}" srcOrd="0" destOrd="0" presId="urn:microsoft.com/office/officeart/2005/8/layout/process4"/>
    <dgm:cxn modelId="{2F66A93D-9F55-40EF-9137-0A05AC9FA9F7}" type="presParOf" srcId="{A59C0B93-B64D-479E-A88F-51CD543FAC28}" destId="{E35F6349-077E-4C16-97CB-ECA8BCD45A90}" srcOrd="5" destOrd="0" presId="urn:microsoft.com/office/officeart/2005/8/layout/process4"/>
    <dgm:cxn modelId="{D304D5B0-1158-4547-89A8-158D92F2C5B4}" type="presParOf" srcId="{A59C0B93-B64D-479E-A88F-51CD543FAC28}" destId="{14D221AA-95B8-47EE-A2F0-0CEAD0C5467D}" srcOrd="6" destOrd="0" presId="urn:microsoft.com/office/officeart/2005/8/layout/process4"/>
    <dgm:cxn modelId="{46552A4B-9E79-4962-8F77-891809251ECB}" type="presParOf" srcId="{14D221AA-95B8-47EE-A2F0-0CEAD0C5467D}" destId="{B058B51F-A615-41C9-A90C-E5709B33F148}" srcOrd="0" destOrd="0" presId="urn:microsoft.com/office/officeart/2005/8/layout/process4"/>
    <dgm:cxn modelId="{ED4B2C4A-CBFE-4064-B432-1CE817C4C49D}" type="presParOf" srcId="{A59C0B93-B64D-479E-A88F-51CD543FAC28}" destId="{4B063A05-E39D-4F1F-9B31-B90BE4D4EA06}" srcOrd="7" destOrd="0" presId="urn:microsoft.com/office/officeart/2005/8/layout/process4"/>
    <dgm:cxn modelId="{481E4B41-090F-4F2F-8D67-4D75F09ED601}" type="presParOf" srcId="{A59C0B93-B64D-479E-A88F-51CD543FAC28}" destId="{D20E5353-8E52-47CD-83D5-54E2887BB999}" srcOrd="8" destOrd="0" presId="urn:microsoft.com/office/officeart/2005/8/layout/process4"/>
    <dgm:cxn modelId="{FC4E7353-42AA-4C21-A4B5-E5C84F691DB8}" type="presParOf" srcId="{D20E5353-8E52-47CD-83D5-54E2887BB999}" destId="{3FA93A7B-E0A3-46FC-A3CE-94CC0FACCA4D}" srcOrd="0" destOrd="0" presId="urn:microsoft.com/office/officeart/2005/8/layout/process4"/>
    <dgm:cxn modelId="{48FF5418-34E3-4647-9D4D-171420660578}" type="presParOf" srcId="{A59C0B93-B64D-479E-A88F-51CD543FAC28}" destId="{B3883B4B-2993-4478-BB01-AC937183F29F}" srcOrd="9" destOrd="0" presId="urn:microsoft.com/office/officeart/2005/8/layout/process4"/>
    <dgm:cxn modelId="{1E4E91E2-E4B4-4599-98DA-44B51A59CA72}" type="presParOf" srcId="{A59C0B93-B64D-479E-A88F-51CD543FAC28}" destId="{EE2E03CA-D251-44FC-A1FB-8149404DE1DC}" srcOrd="10" destOrd="0" presId="urn:microsoft.com/office/officeart/2005/8/layout/process4"/>
    <dgm:cxn modelId="{626102F7-BF03-4AF8-A207-D71D9A09F81F}" type="presParOf" srcId="{EE2E03CA-D251-44FC-A1FB-8149404DE1DC}" destId="{EDF8F74E-9897-4B4E-94D9-68930C63B734}" srcOrd="0" destOrd="0" presId="urn:microsoft.com/office/officeart/2005/8/layout/process4"/>
    <dgm:cxn modelId="{41E62178-7D1C-4D68-887D-0CDB4207C7FF}" type="presParOf" srcId="{A59C0B93-B64D-479E-A88F-51CD543FAC28}" destId="{5F3DF352-88D5-4184-9453-A8FDFC596683}" srcOrd="11" destOrd="0" presId="urn:microsoft.com/office/officeart/2005/8/layout/process4"/>
    <dgm:cxn modelId="{04478E03-6CE7-4406-B09F-CE4270AF8495}" type="presParOf" srcId="{A59C0B93-B64D-479E-A88F-51CD543FAC28}" destId="{CE23E970-5FC9-476F-8E48-0231E1AE1473}" srcOrd="12" destOrd="0" presId="urn:microsoft.com/office/officeart/2005/8/layout/process4"/>
    <dgm:cxn modelId="{68627B84-FAA8-4B96-8CDA-AD3E90DB7E7D}" type="presParOf" srcId="{CE23E970-5FC9-476F-8E48-0231E1AE1473}" destId="{82CAE9D9-0FDA-4A41-8BF6-D740EC736E8A}" srcOrd="0" destOrd="0" presId="urn:microsoft.com/office/officeart/2005/8/layout/process4"/>
    <dgm:cxn modelId="{CADEAA26-E30E-44FD-943B-3E8C4018EC89}" type="presParOf" srcId="{A59C0B93-B64D-479E-A88F-51CD543FAC28}" destId="{3BCC6C4E-6EAA-412E-996E-EB67075392D4}" srcOrd="13" destOrd="0" presId="urn:microsoft.com/office/officeart/2005/8/layout/process4"/>
    <dgm:cxn modelId="{61B6E1F2-AFB5-4BC8-9F8D-7F3AE7B1E034}" type="presParOf" srcId="{A59C0B93-B64D-479E-A88F-51CD543FAC28}" destId="{FD6A2D28-A3D6-4517-8684-E5B0C610A7B8}" srcOrd="14" destOrd="0" presId="urn:microsoft.com/office/officeart/2005/8/layout/process4"/>
    <dgm:cxn modelId="{84B92B32-A19B-49BF-AC05-29E170303555}" type="presParOf" srcId="{FD6A2D28-A3D6-4517-8684-E5B0C610A7B8}" destId="{25C7CA4B-86ED-472F-8540-0DD7359FB9C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A04A0-6820-4DCA-A59F-1E7E93E0CDCD}">
      <dsp:nvSpPr>
        <dsp:cNvPr id="0" name=""/>
        <dsp:cNvSpPr/>
      </dsp:nvSpPr>
      <dsp:spPr>
        <a:xfrm>
          <a:off x="0" y="5241061"/>
          <a:ext cx="8600668" cy="462157"/>
        </a:xfrm>
        <a:prstGeom prst="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+mn-ea"/>
              <a:ea typeface="+mn-ea"/>
            </a:rPr>
            <a:t>8) </a:t>
          </a:r>
          <a:r>
            <a:rPr lang="zh-TW" altLang="en-US" sz="1600" kern="1200" dirty="0">
              <a:latin typeface="+mn-ea"/>
              <a:ea typeface="+mn-ea"/>
            </a:rPr>
            <a:t>使用時 必須遵守相關安全守則。</a:t>
          </a:r>
          <a:r>
            <a:rPr lang="en-US" altLang="zh-TW" sz="1600" b="1" kern="1200" dirty="0">
              <a:latin typeface="+mn-ea"/>
              <a:ea typeface="+mn-ea"/>
            </a:rPr>
            <a:t>(</a:t>
          </a:r>
          <a:r>
            <a:rPr lang="zh-TW" altLang="en-US" sz="1600" b="1" kern="1200" dirty="0">
              <a:latin typeface="+mn-ea"/>
              <a:ea typeface="+mn-ea"/>
            </a:rPr>
            <a:t>合資格吊船操作員</a:t>
          </a:r>
          <a:r>
            <a:rPr lang="en-US" altLang="zh-TW" sz="1600" b="1" kern="1200" dirty="0">
              <a:latin typeface="+mn-ea"/>
              <a:ea typeface="+mn-ea"/>
            </a:rPr>
            <a:t>)</a:t>
          </a:r>
          <a:endParaRPr lang="en-US" sz="1600" b="1" kern="1200" dirty="0">
            <a:latin typeface="+mn-ea"/>
            <a:ea typeface="+mn-ea"/>
          </a:endParaRPr>
        </a:p>
      </dsp:txBody>
      <dsp:txXfrm>
        <a:off x="0" y="5241061"/>
        <a:ext cx="8600668" cy="462157"/>
      </dsp:txXfrm>
    </dsp:sp>
    <dsp:sp modelId="{A128C6E5-75C2-4C60-86F5-391AD0268F08}">
      <dsp:nvSpPr>
        <dsp:cNvPr id="0" name=""/>
        <dsp:cNvSpPr/>
      </dsp:nvSpPr>
      <dsp:spPr>
        <a:xfrm rot="10800000">
          <a:off x="0" y="4387298"/>
          <a:ext cx="8600668" cy="860065"/>
        </a:xfrm>
        <a:prstGeom prst="upArrowCallout">
          <a:avLst/>
        </a:prstGeom>
        <a:gradFill rotWithShape="0">
          <a:gsLst>
            <a:gs pos="0">
              <a:schemeClr val="accent5">
                <a:lumMod val="75000"/>
              </a:schemeClr>
            </a:gs>
            <a:gs pos="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ts val="168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kern="1200" dirty="0">
              <a:latin typeface="+mn-ea"/>
              <a:ea typeface="+mn-ea"/>
            </a:rPr>
            <a:t>7) </a:t>
          </a:r>
          <a:r>
            <a:rPr lang="zh-TW" altLang="en-US" sz="1600" kern="1200" dirty="0">
              <a:latin typeface="+mn-ea"/>
              <a:ea typeface="+mn-ea"/>
            </a:rPr>
            <a:t>使用前</a:t>
          </a:r>
          <a:r>
            <a:rPr lang="en-US" altLang="zh-TW" sz="1600" kern="1200" dirty="0">
              <a:latin typeface="+mn-ea"/>
              <a:ea typeface="+mn-ea"/>
            </a:rPr>
            <a:t>, </a:t>
          </a:r>
          <a:r>
            <a:rPr lang="zh-TW" altLang="en-US" sz="1600" kern="1200" dirty="0">
              <a:latin typeface="+mn-ea"/>
              <a:ea typeface="+mn-ea"/>
            </a:rPr>
            <a:t>進行開工前檢查 及填寫有關使用表格 </a:t>
          </a:r>
          <a:r>
            <a:rPr lang="en-US" altLang="zh-TW" sz="1600" b="1" kern="1200" dirty="0">
              <a:solidFill>
                <a:srgbClr val="C00000"/>
              </a:solidFill>
              <a:latin typeface="+mn-ea"/>
              <a:ea typeface="+mn-ea"/>
            </a:rPr>
            <a:t>(</a:t>
          </a:r>
          <a:r>
            <a:rPr lang="zh-TW" altLang="en-US" sz="1600" b="1" kern="1200" dirty="0">
              <a:solidFill>
                <a:srgbClr val="C00000"/>
              </a:solidFill>
              <a:latin typeface="+mn-ea"/>
              <a:ea typeface="+mn-ea"/>
            </a:rPr>
            <a:t>文件檢查 表格 </a:t>
          </a:r>
          <a:r>
            <a:rPr lang="en-US" altLang="zh-TW" sz="1600" b="1" kern="1200" dirty="0">
              <a:solidFill>
                <a:srgbClr val="C00000"/>
              </a:solidFill>
              <a:latin typeface="+mn-ea"/>
              <a:ea typeface="+mn-ea"/>
            </a:rPr>
            <a:t>1,2,3 </a:t>
          </a:r>
          <a:r>
            <a:rPr lang="zh-TW" altLang="en-US" sz="1600" b="1" kern="1200" dirty="0">
              <a:solidFill>
                <a:srgbClr val="C00000"/>
              </a:solidFill>
              <a:latin typeface="+mn-ea"/>
              <a:ea typeface="+mn-ea"/>
            </a:rPr>
            <a:t>、目視檢查、功能檢查</a:t>
          </a:r>
          <a:r>
            <a:rPr lang="en-US" altLang="zh-TW" sz="1600" b="1" kern="1200" dirty="0">
              <a:solidFill>
                <a:srgbClr val="C00000"/>
              </a:solidFill>
              <a:latin typeface="+mn-ea"/>
              <a:ea typeface="+mn-ea"/>
            </a:rPr>
            <a:t>) </a:t>
          </a:r>
          <a:r>
            <a:rPr lang="en-US" altLang="zh-TW" sz="1600" b="1" kern="1200" dirty="0">
              <a:latin typeface="+mn-ea"/>
              <a:ea typeface="+mn-ea"/>
            </a:rPr>
            <a:t>(</a:t>
          </a:r>
          <a:r>
            <a:rPr lang="zh-TW" altLang="en-US" sz="1600" b="1" kern="1200" dirty="0">
              <a:latin typeface="+mn-ea"/>
              <a:ea typeface="+mn-ea"/>
            </a:rPr>
            <a:t>合資格吊船操作員</a:t>
          </a:r>
          <a:r>
            <a:rPr lang="en-US" altLang="zh-TW" sz="1600" b="1" kern="1200" dirty="0">
              <a:latin typeface="+mn-ea"/>
              <a:ea typeface="+mn-ea"/>
            </a:rPr>
            <a:t>) ;</a:t>
          </a:r>
          <a:endParaRPr lang="en-US" sz="1600" b="1" kern="1200" dirty="0">
            <a:latin typeface="+mn-ea"/>
            <a:ea typeface="+mn-ea"/>
          </a:endParaRPr>
        </a:p>
      </dsp:txBody>
      <dsp:txXfrm rot="10800000">
        <a:off x="0" y="4387298"/>
        <a:ext cx="8600668" cy="558844"/>
      </dsp:txXfrm>
    </dsp:sp>
    <dsp:sp modelId="{10B9C00C-C251-4CA7-BA08-58A023B9715A}">
      <dsp:nvSpPr>
        <dsp:cNvPr id="0" name=""/>
        <dsp:cNvSpPr/>
      </dsp:nvSpPr>
      <dsp:spPr>
        <a:xfrm rot="10800000">
          <a:off x="0" y="3682802"/>
          <a:ext cx="8600668" cy="710797"/>
        </a:xfrm>
        <a:prstGeom prst="upArrowCallout">
          <a:avLst/>
        </a:prstGeo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+mn-ea"/>
              <a:ea typeface="+mn-ea"/>
            </a:rPr>
            <a:t>6) </a:t>
          </a:r>
          <a:r>
            <a:rPr lang="zh-TW" altLang="zh-TW" sz="1600" kern="1200" dirty="0">
              <a:latin typeface="+mn-ea"/>
              <a:ea typeface="+mn-ea"/>
            </a:rPr>
            <a:t>上吊船前</a:t>
          </a:r>
          <a:r>
            <a:rPr lang="en-US" altLang="zh-TW" sz="1600" kern="1200" dirty="0">
              <a:latin typeface="+mn-ea"/>
              <a:ea typeface="+mn-ea"/>
            </a:rPr>
            <a:t>, </a:t>
          </a:r>
          <a:r>
            <a:rPr lang="zh-TW" altLang="en-US" sz="1600" kern="1200" dirty="0">
              <a:latin typeface="+mn-ea"/>
              <a:ea typeface="+mn-ea"/>
            </a:rPr>
            <a:t>必須檢查及穿着安全帶、防墮器連接獨立救生繩 </a:t>
          </a:r>
          <a:r>
            <a:rPr lang="en-US" altLang="zh-TW" sz="1600" b="1" kern="1200" dirty="0">
              <a:latin typeface="+mn-ea"/>
              <a:ea typeface="+mn-ea"/>
            </a:rPr>
            <a:t>(</a:t>
          </a:r>
          <a:r>
            <a:rPr lang="zh-TW" altLang="en-US" sz="1600" b="1" kern="1200" dirty="0">
              <a:latin typeface="+mn-ea"/>
              <a:ea typeface="+mn-ea"/>
            </a:rPr>
            <a:t>合資格吊船操作員</a:t>
          </a:r>
          <a:r>
            <a:rPr lang="en-US" altLang="zh-TW" sz="1600" b="1" kern="1200" dirty="0">
              <a:latin typeface="+mn-ea"/>
              <a:ea typeface="+mn-ea"/>
            </a:rPr>
            <a:t>) ;</a:t>
          </a:r>
          <a:endParaRPr lang="en-US" sz="1600" b="1" kern="1200" dirty="0">
            <a:latin typeface="+mn-ea"/>
            <a:ea typeface="+mn-ea"/>
          </a:endParaRPr>
        </a:p>
      </dsp:txBody>
      <dsp:txXfrm rot="10800000">
        <a:off x="0" y="3682802"/>
        <a:ext cx="8600668" cy="461855"/>
      </dsp:txXfrm>
    </dsp:sp>
    <dsp:sp modelId="{B058B51F-A615-41C9-A90C-E5709B33F148}">
      <dsp:nvSpPr>
        <dsp:cNvPr id="0" name=""/>
        <dsp:cNvSpPr/>
      </dsp:nvSpPr>
      <dsp:spPr>
        <a:xfrm rot="10800000">
          <a:off x="0" y="2907226"/>
          <a:ext cx="8600668" cy="781877"/>
        </a:xfrm>
        <a:prstGeom prst="upArrowCallout">
          <a:avLst/>
        </a:prstGeo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kern="1200" dirty="0">
              <a:latin typeface="+mn-ea"/>
              <a:ea typeface="+mn-ea"/>
            </a:rPr>
            <a:t>5) </a:t>
          </a:r>
          <a:r>
            <a:rPr lang="zh-TW" altLang="en-US" sz="1600" kern="1200" dirty="0">
              <a:latin typeface="+mn-ea"/>
              <a:ea typeface="+mn-ea"/>
            </a:rPr>
            <a:t>使用吊船人士，必須年滿十八歲，持有有效相關操作證書 及 接受開工前安全講解 </a:t>
          </a:r>
          <a:endParaRPr lang="en-US" altLang="zh-TW" sz="1600" kern="1200" dirty="0">
            <a:latin typeface="+mn-ea"/>
            <a:ea typeface="+mn-ea"/>
          </a:endParaRPr>
        </a:p>
        <a:p>
          <a:pPr marL="0" lvl="0" indent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b="1" kern="1200" dirty="0">
              <a:latin typeface="+mn-ea"/>
              <a:ea typeface="+mn-ea"/>
            </a:rPr>
            <a:t>(</a:t>
          </a:r>
          <a:r>
            <a:rPr lang="zh-TW" altLang="en-US" sz="1600" b="1" kern="1200" dirty="0">
              <a:latin typeface="+mn-ea"/>
              <a:ea typeface="+mn-ea"/>
            </a:rPr>
            <a:t>合資格吊船操作員</a:t>
          </a:r>
          <a:r>
            <a:rPr lang="en-US" altLang="zh-TW" sz="1600" b="1" kern="1200" dirty="0">
              <a:latin typeface="+mn-ea"/>
              <a:ea typeface="+mn-ea"/>
            </a:rPr>
            <a:t>); </a:t>
          </a:r>
          <a:endParaRPr lang="en-US" sz="1600" b="1" kern="1200" dirty="0">
            <a:latin typeface="+mn-ea"/>
            <a:ea typeface="+mn-ea"/>
          </a:endParaRPr>
        </a:p>
      </dsp:txBody>
      <dsp:txXfrm rot="10800000">
        <a:off x="0" y="2907226"/>
        <a:ext cx="8600668" cy="508040"/>
      </dsp:txXfrm>
    </dsp:sp>
    <dsp:sp modelId="{3FA93A7B-E0A3-46FC-A3CE-94CC0FACCA4D}">
      <dsp:nvSpPr>
        <dsp:cNvPr id="0" name=""/>
        <dsp:cNvSpPr/>
      </dsp:nvSpPr>
      <dsp:spPr>
        <a:xfrm rot="10800000">
          <a:off x="0" y="2267349"/>
          <a:ext cx="8600668" cy="64617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+mn-ea"/>
              <a:ea typeface="+mn-ea"/>
            </a:rPr>
            <a:t>4) </a:t>
          </a:r>
          <a:r>
            <a:rPr lang="zh-TW" altLang="en-US" sz="1600" kern="1200" dirty="0">
              <a:latin typeface="+mn-ea"/>
              <a:ea typeface="+mn-ea"/>
            </a:rPr>
            <a:t>使用前進行徹底測試及檢驗 </a:t>
          </a:r>
          <a:r>
            <a:rPr lang="en-US" altLang="zh-TW" sz="1600" b="1" kern="1200" dirty="0">
              <a:latin typeface="+mn-ea"/>
              <a:ea typeface="+mn-ea"/>
            </a:rPr>
            <a:t>(</a:t>
          </a:r>
          <a:r>
            <a:rPr lang="en-US" sz="1600" b="1" kern="1200" dirty="0">
              <a:latin typeface="+mn-ea"/>
              <a:ea typeface="+mn-ea"/>
            </a:rPr>
            <a:t>RPE-</a:t>
          </a:r>
          <a:r>
            <a:rPr lang="zh-TW" altLang="en-US" sz="1600" b="1" kern="1200" dirty="0">
              <a:latin typeface="+mn-ea"/>
              <a:ea typeface="+mn-ea"/>
            </a:rPr>
            <a:t>專業註冊工程師）</a:t>
          </a:r>
          <a:endParaRPr lang="en-US" sz="1600" b="1" kern="1200" dirty="0">
            <a:latin typeface="+mn-ea"/>
            <a:ea typeface="+mn-ea"/>
          </a:endParaRPr>
        </a:p>
      </dsp:txBody>
      <dsp:txXfrm rot="10800000">
        <a:off x="0" y="2267349"/>
        <a:ext cx="8600668" cy="419868"/>
      </dsp:txXfrm>
    </dsp:sp>
    <dsp:sp modelId="{EDF8F74E-9897-4B4E-94D9-68930C63B734}">
      <dsp:nvSpPr>
        <dsp:cNvPr id="0" name=""/>
        <dsp:cNvSpPr/>
      </dsp:nvSpPr>
      <dsp:spPr>
        <a:xfrm rot="10800000">
          <a:off x="0" y="1441739"/>
          <a:ext cx="8600668" cy="860065"/>
        </a:xfrm>
        <a:prstGeom prst="upArrowCallout">
          <a:avLst/>
        </a:prstGeom>
        <a:gradFill rotWithShape="0">
          <a:gsLst>
            <a:gs pos="100000">
              <a:schemeClr val="accent4">
                <a:lumMod val="75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ts val="168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kern="1200" dirty="0">
              <a:latin typeface="+mn-ea"/>
              <a:ea typeface="+mn-ea"/>
            </a:rPr>
            <a:t>3) </a:t>
          </a:r>
          <a:r>
            <a:rPr lang="zh-TW" altLang="en-US" sz="1600" b="0" kern="1200" dirty="0">
              <a:latin typeface="+mn-ea"/>
              <a:ea typeface="+mn-ea"/>
            </a:rPr>
            <a:t>在合資格人士監督下，依照相關安全施工程序，進行吊船安裝工作，必須符合相關法例及指引要求 </a:t>
          </a:r>
          <a:r>
            <a:rPr lang="en-US" altLang="zh-TW" sz="1600" b="1" kern="1200" dirty="0">
              <a:latin typeface="+mn-ea"/>
              <a:ea typeface="+mn-ea"/>
            </a:rPr>
            <a:t>(</a:t>
          </a:r>
          <a:r>
            <a:rPr lang="zh-TW" altLang="en-US" sz="1600" b="1" kern="1200" dirty="0">
              <a:latin typeface="+mn-ea"/>
              <a:ea typeface="+mn-ea"/>
            </a:rPr>
            <a:t>專業技術人員 及 合資格人士）</a:t>
          </a:r>
          <a:endParaRPr lang="en-US" sz="1600" b="1" kern="1200" dirty="0">
            <a:latin typeface="+mn-ea"/>
            <a:ea typeface="+mn-ea"/>
          </a:endParaRPr>
        </a:p>
      </dsp:txBody>
      <dsp:txXfrm rot="10800000">
        <a:off x="0" y="1441739"/>
        <a:ext cx="8600668" cy="558844"/>
      </dsp:txXfrm>
    </dsp:sp>
    <dsp:sp modelId="{82CAE9D9-0FDA-4A41-8BF6-D740EC736E8A}">
      <dsp:nvSpPr>
        <dsp:cNvPr id="0" name=""/>
        <dsp:cNvSpPr/>
      </dsp:nvSpPr>
      <dsp:spPr>
        <a:xfrm rot="10800000">
          <a:off x="0" y="709090"/>
          <a:ext cx="8600668" cy="710797"/>
        </a:xfrm>
        <a:prstGeom prst="upArrowCallout">
          <a:avLst/>
        </a:prstGeo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+mn-ea"/>
              <a:ea typeface="+mn-ea"/>
            </a:rPr>
            <a:t>2) </a:t>
          </a:r>
          <a:r>
            <a:rPr lang="zh-TW" altLang="en-US" sz="1600" kern="1200" dirty="0">
              <a:latin typeface="+mn-ea"/>
              <a:ea typeface="+mn-ea"/>
            </a:rPr>
            <a:t>風險評估 </a:t>
          </a:r>
          <a:r>
            <a:rPr lang="en-US" altLang="en-US" sz="1600" b="1" kern="1200" dirty="0">
              <a:latin typeface="+mn-ea"/>
              <a:ea typeface="+mn-ea"/>
            </a:rPr>
            <a:t>(</a:t>
          </a:r>
          <a:r>
            <a:rPr lang="zh-TW" altLang="en-US" sz="1600" b="1" kern="1200" dirty="0">
              <a:latin typeface="+mn-ea"/>
              <a:ea typeface="+mn-ea"/>
            </a:rPr>
            <a:t>合資格人士）</a:t>
          </a:r>
          <a:endParaRPr lang="en-US" sz="1600" b="1" kern="1200" dirty="0">
            <a:latin typeface="+mn-ea"/>
            <a:ea typeface="+mn-ea"/>
          </a:endParaRPr>
        </a:p>
      </dsp:txBody>
      <dsp:txXfrm rot="10800000">
        <a:off x="0" y="709090"/>
        <a:ext cx="8600668" cy="461855"/>
      </dsp:txXfrm>
    </dsp:sp>
    <dsp:sp modelId="{25C7CA4B-86ED-472F-8540-0DD7359FB9CC}">
      <dsp:nvSpPr>
        <dsp:cNvPr id="0" name=""/>
        <dsp:cNvSpPr/>
      </dsp:nvSpPr>
      <dsp:spPr>
        <a:xfrm rot="10800000">
          <a:off x="0" y="4594"/>
          <a:ext cx="8600668" cy="710797"/>
        </a:xfrm>
        <a:prstGeom prst="upArrowCallout">
          <a:avLst/>
        </a:prstGeo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1600" kern="1200" dirty="0">
              <a:latin typeface="+mn-ea"/>
              <a:ea typeface="+mn-ea"/>
            </a:rPr>
            <a:t>1) </a:t>
          </a:r>
          <a:r>
            <a:rPr lang="zh-TW" altLang="zh-TW" sz="1600" kern="1200" dirty="0">
              <a:latin typeface="+mn-ea"/>
              <a:ea typeface="+mn-ea"/>
            </a:rPr>
            <a:t>評估現場環境</a:t>
          </a:r>
          <a:r>
            <a:rPr lang="en-US" altLang="zh-TW" sz="1600" kern="1200" dirty="0">
              <a:latin typeface="+mn-ea"/>
              <a:ea typeface="+mn-ea"/>
            </a:rPr>
            <a:t>, </a:t>
          </a:r>
          <a:r>
            <a:rPr lang="zh-TW" altLang="en-US" sz="1600" kern="1200" dirty="0">
              <a:latin typeface="+mn-ea"/>
              <a:ea typeface="+mn-ea"/>
            </a:rPr>
            <a:t>選擇及設計合適的吊船</a:t>
          </a:r>
          <a:r>
            <a:rPr lang="en-US" altLang="zh-TW" sz="1600" b="1" kern="1200" dirty="0">
              <a:latin typeface="+mn-ea"/>
              <a:ea typeface="+mn-ea"/>
            </a:rPr>
            <a:t>(</a:t>
          </a:r>
          <a:r>
            <a:rPr lang="zh-TW" altLang="en-US" sz="1600" b="1" kern="1200" dirty="0">
              <a:latin typeface="+mn-ea"/>
              <a:ea typeface="+mn-ea"/>
            </a:rPr>
            <a:t>專業工程師）</a:t>
          </a:r>
          <a:endParaRPr lang="en-US" sz="1600" b="1" kern="1200" dirty="0">
            <a:latin typeface="+mn-ea"/>
            <a:ea typeface="+mn-ea"/>
          </a:endParaRPr>
        </a:p>
      </dsp:txBody>
      <dsp:txXfrm rot="10800000">
        <a:off x="0" y="4594"/>
        <a:ext cx="8600668" cy="461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8882-A0DF-4D85-8C05-B2C37FA5C2CF}" type="datetimeFigureOut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7E51E-4910-47A2-8D8C-4065C6A9A14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5193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942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21497-9F12-46C0-8ED6-0E06AFA45F01}" type="datetimeFigureOut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40650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942" y="9440650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1B17-6499-45F5-ABFA-AC7FB8FE813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204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2837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199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7208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946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1350963"/>
            <a:ext cx="6481763" cy="3646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8B7F-BDB9-4DE6-AE1F-A54E8CB66615}" type="slidenum">
              <a:rPr lang="zh-HK" altLang="en-US" smtClean="0"/>
              <a:pPr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069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5541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622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21B17-6499-45F5-ABFA-AC7FB8FE8137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23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2724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21B17-6499-45F5-ABFA-AC7FB8FE8137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34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1B17-6499-45F5-ABFA-AC7FB8FE8137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3581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E8B7F-BDB9-4DE6-AE1F-A54E8CB66615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18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660401" y="0"/>
            <a:ext cx="7079342" cy="5689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0401" y="2275933"/>
            <a:ext cx="7079342" cy="3413668"/>
          </a:xfrm>
          <a:prstGeom prst="rect">
            <a:avLst/>
          </a:prstGeom>
          <a:solidFill>
            <a:srgbClr val="7FB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572" y="613480"/>
            <a:ext cx="5291602" cy="10733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5572" y="2784647"/>
            <a:ext cx="6385378" cy="1799152"/>
          </a:xfrm>
        </p:spPr>
        <p:txBody>
          <a:bodyPr anchor="t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5572" y="4583979"/>
            <a:ext cx="6385378" cy="933450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5328-A2B7-4D7D-9B12-86F1F25FD934}" type="datetime1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885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07FD-1DD2-4BBF-8DAB-15122CF306DB}" type="datetime1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rgbClr val="33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6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961-65FA-4456-8A5F-5E9C39CF1883}" type="datetime1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rgbClr val="33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6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1400" y="1709739"/>
            <a:ext cx="7766050" cy="1776412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81400" y="4333239"/>
            <a:ext cx="7766050" cy="1756412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8AA2-8DF3-45E3-BBCB-38789B396B69}" type="datetime1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630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296014" y="1325701"/>
            <a:ext cx="10895986" cy="29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17" y="6043858"/>
            <a:ext cx="425494" cy="5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84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9297-C973-4844-9780-971BE7B32009}" type="datetime1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文字版面配置區 2"/>
          <p:cNvSpPr>
            <a:spLocks noGrp="1"/>
          </p:cNvSpPr>
          <p:nvPr>
            <p:ph type="body" idx="13"/>
          </p:nvPr>
        </p:nvSpPr>
        <p:spPr>
          <a:xfrm>
            <a:off x="953114" y="1750795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type="body" idx="14"/>
          </p:nvPr>
        </p:nvSpPr>
        <p:spPr>
          <a:xfrm>
            <a:off x="1296014" y="2162488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8" name="文字版面配置區 2"/>
          <p:cNvSpPr>
            <a:spLocks noGrp="1"/>
          </p:cNvSpPr>
          <p:nvPr>
            <p:ph type="body" idx="15"/>
          </p:nvPr>
        </p:nvSpPr>
        <p:spPr>
          <a:xfrm>
            <a:off x="953114" y="3280337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6"/>
          </p:nvPr>
        </p:nvSpPr>
        <p:spPr>
          <a:xfrm>
            <a:off x="1296014" y="3692030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7"/>
          </p:nvPr>
        </p:nvSpPr>
        <p:spPr>
          <a:xfrm>
            <a:off x="953114" y="4776628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8"/>
          </p:nvPr>
        </p:nvSpPr>
        <p:spPr>
          <a:xfrm>
            <a:off x="1296014" y="5188321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2" name="矩形 11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03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69A1-E6E2-477A-A0E8-17C2D2E45CDC}" type="datetime1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59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07FD-1DD2-4BBF-8DAB-15122CF306DB}" type="datetime1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30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961-65FA-4456-8A5F-5E9C39CF1883}" type="datetime1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0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160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22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54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1400" y="1709739"/>
            <a:ext cx="7766050" cy="1776412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81400" y="4333239"/>
            <a:ext cx="7766050" cy="1756412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8AA2-8DF3-45E3-BBCB-38789B396B69}" type="datetime1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630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296014" y="1325701"/>
            <a:ext cx="10895986" cy="294999"/>
          </a:xfrm>
          <a:prstGeom prst="rect">
            <a:avLst/>
          </a:prstGeom>
          <a:solidFill>
            <a:srgbClr val="85B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17" y="6043858"/>
            <a:ext cx="425494" cy="5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88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2022/6/29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686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2022/6/29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757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2022/6/29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550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2022/6/29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806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2022/6/29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692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2022/6/29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053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130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6DC1-78AA-4117-8783-3E6558D75EE5}" type="datetimeFigureOut">
              <a:rPr lang="zh-TW" altLang="en-US" smtClean="0"/>
              <a:pPr/>
              <a:t>2022/6/29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51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9297-C973-4844-9780-971BE7B32009}" type="datetime1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文字版面配置區 2"/>
          <p:cNvSpPr>
            <a:spLocks noGrp="1"/>
          </p:cNvSpPr>
          <p:nvPr>
            <p:ph type="body" idx="13"/>
          </p:nvPr>
        </p:nvSpPr>
        <p:spPr>
          <a:xfrm>
            <a:off x="953114" y="1750795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85B73D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type="body" idx="14"/>
          </p:nvPr>
        </p:nvSpPr>
        <p:spPr>
          <a:xfrm>
            <a:off x="1296014" y="2162488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8" name="文字版面配置區 2"/>
          <p:cNvSpPr>
            <a:spLocks noGrp="1"/>
          </p:cNvSpPr>
          <p:nvPr>
            <p:ph type="body" idx="15"/>
          </p:nvPr>
        </p:nvSpPr>
        <p:spPr>
          <a:xfrm>
            <a:off x="953114" y="3280337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85B73D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6"/>
          </p:nvPr>
        </p:nvSpPr>
        <p:spPr>
          <a:xfrm>
            <a:off x="1296014" y="3692030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7"/>
          </p:nvPr>
        </p:nvSpPr>
        <p:spPr>
          <a:xfrm>
            <a:off x="953114" y="4776628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85B73D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8"/>
          </p:nvPr>
        </p:nvSpPr>
        <p:spPr>
          <a:xfrm>
            <a:off x="1296014" y="5188321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1854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69A1-E6E2-477A-A0E8-17C2D2E45CDC}" type="datetime1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254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07FD-1DD2-4BBF-8DAB-15122CF306DB}" type="datetime1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268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961-65FA-4456-8A5F-5E9C39CF1883}" type="datetime1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733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1400" y="1709739"/>
            <a:ext cx="7766050" cy="1776412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81400" y="4333239"/>
            <a:ext cx="7766050" cy="1756412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8AA2-8DF3-45E3-BBCB-38789B396B69}" type="datetime1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630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296014" y="1325701"/>
            <a:ext cx="10895986" cy="294999"/>
          </a:xfrm>
          <a:prstGeom prst="rect">
            <a:avLst/>
          </a:prstGeom>
          <a:solidFill>
            <a:srgbClr val="33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17" y="6043858"/>
            <a:ext cx="425494" cy="5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9297-C973-4844-9780-971BE7B32009}" type="datetime1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文字版面配置區 2"/>
          <p:cNvSpPr>
            <a:spLocks noGrp="1"/>
          </p:cNvSpPr>
          <p:nvPr>
            <p:ph type="body" idx="13"/>
          </p:nvPr>
        </p:nvSpPr>
        <p:spPr>
          <a:xfrm>
            <a:off x="953114" y="1750795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338CBA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type="body" idx="14"/>
          </p:nvPr>
        </p:nvSpPr>
        <p:spPr>
          <a:xfrm>
            <a:off x="1296014" y="2162488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8" name="文字版面配置區 2"/>
          <p:cNvSpPr>
            <a:spLocks noGrp="1"/>
          </p:cNvSpPr>
          <p:nvPr>
            <p:ph type="body" idx="15"/>
          </p:nvPr>
        </p:nvSpPr>
        <p:spPr>
          <a:xfrm>
            <a:off x="953114" y="3280337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338CBA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6"/>
          </p:nvPr>
        </p:nvSpPr>
        <p:spPr>
          <a:xfrm>
            <a:off x="1296014" y="3692030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idx="17"/>
          </p:nvPr>
        </p:nvSpPr>
        <p:spPr>
          <a:xfrm>
            <a:off x="953114" y="4776628"/>
            <a:ext cx="10858500" cy="32858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338CBA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1" name="文字版面配置區 2"/>
          <p:cNvSpPr>
            <a:spLocks noGrp="1"/>
          </p:cNvSpPr>
          <p:nvPr>
            <p:ph type="body" idx="18"/>
          </p:nvPr>
        </p:nvSpPr>
        <p:spPr>
          <a:xfrm>
            <a:off x="1296014" y="5188321"/>
            <a:ext cx="10515600" cy="790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2" name="矩形 11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rgbClr val="33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0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8CBA"/>
                </a:solidFill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69A1-E6E2-477A-A0E8-17C2D2E45CDC}" type="datetime1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rgbClr val="33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3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96014" y="294999"/>
            <a:ext cx="10057786" cy="1152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825625"/>
            <a:ext cx="1028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5D9F-0324-4FD4-A456-A3884BE09618}" type="datetime1">
              <a:rPr lang="zh-HK" altLang="en-US" smtClean="0"/>
              <a:t>29/06/22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529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0095E-8C38-405C-9F17-E18958EBE55D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296014" y="0"/>
            <a:ext cx="10895986" cy="294999"/>
          </a:xfrm>
          <a:prstGeom prst="rect">
            <a:avLst/>
          </a:prstGeom>
          <a:solidFill>
            <a:srgbClr val="85B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17" y="6043858"/>
            <a:ext cx="425494" cy="5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6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0" r:id="rId4"/>
    <p:sldLayoutId id="2147483652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85B73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rgbClr val="85B73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6DC1-78AA-4117-8783-3E6558D75EE5}" type="datetimeFigureOut">
              <a:rPr lang="zh-TW" altLang="en-US" smtClean="0"/>
              <a:pPr/>
              <a:t>2022/6/29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1BBE3-D756-436A-98AE-FE9EDE5E23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33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our.gov.hk/tc/public/pdf/os/D/SuspendWorkingPlatform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our.gov.hk/tc/public/pdf/os/B/platform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rientaldaily.on.cc/content/news/odn-20220614-0614_00176_26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gtaousa.com/2022-06-24/%e4%bf%ae%e6%a8%b9%e5%b7%a5%e9%85%b7%e7%86%b1%e5%a4%a9%e6%b0%a3%e4%b8%8b%e6%88%b6%e5%a4%96%e5%b7%a5%e4%bd%9c-%e7%96%91%e4%b8%ad%e6%9a%91%e6%98%8f%e8%bf%b7%e9%80%81%e9%99%a2%e4%ba%a1/414095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1524001" y="2427379"/>
            <a:ext cx="9144000" cy="1032121"/>
          </a:xfrm>
        </p:spPr>
        <p:txBody>
          <a:bodyPr anchor="t">
            <a:normAutofit/>
          </a:bodyPr>
          <a:lstStyle/>
          <a:p>
            <a:r>
              <a:rPr lang="en-US" altLang="zh-HK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《</a:t>
            </a:r>
            <a:r>
              <a:rPr lang="zh-HK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默哀會</a:t>
            </a:r>
            <a:r>
              <a:rPr lang="en-US" altLang="zh-HK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》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quarter" idx="10"/>
          </p:nvPr>
        </p:nvSpPr>
        <p:spPr bwMode="auto">
          <a:xfrm>
            <a:off x="2634774" y="3605741"/>
            <a:ext cx="7444968" cy="612576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年</a:t>
            </a:r>
            <a:r>
              <a:rPr lang="en-US" altLang="zh-TW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月</a:t>
            </a:r>
            <a:r>
              <a:rPr lang="en-US" altLang="zh-TW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日（星期五）</a:t>
            </a:r>
            <a:endParaRPr lang="en-US" altLang="zh-TW" sz="32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新細明體" panose="02020500000000000000" pitchFamily="18" charset="-120"/>
              <a:cs typeface="Arial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87" t="31837" b="43401"/>
          <a:stretch/>
        </p:blipFill>
        <p:spPr>
          <a:xfrm>
            <a:off x="270588" y="116931"/>
            <a:ext cx="6344816" cy="12058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032" y="237291"/>
            <a:ext cx="3212698" cy="9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4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9054" y="636514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0095E-8C38-405C-9F17-E18958EBE55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435316"/>
            <a:ext cx="10515600" cy="919163"/>
          </a:xfrm>
        </p:spPr>
        <p:txBody>
          <a:bodyPr/>
          <a:lstStyle/>
          <a:p>
            <a:r>
              <a:rPr lang="zh-TW" altLang="en-US" b="1" dirty="0"/>
              <a:t>反思意外發生的可能原因 </a:t>
            </a:r>
            <a:r>
              <a:rPr lang="en-US" altLang="zh-TW" b="1" dirty="0"/>
              <a:t>?</a:t>
            </a:r>
            <a:endParaRPr lang="zh-HK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05061"/>
            <a:ext cx="6640902" cy="3337876"/>
          </a:xfrm>
        </p:spPr>
        <p:txBody>
          <a:bodyPr>
            <a:noAutofit/>
          </a:bodyPr>
          <a:lstStyle/>
          <a:p>
            <a:pPr marL="25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0" dirty="0">
                <a:solidFill>
                  <a:schemeClr val="tx1"/>
                </a:solidFill>
                <a:latin typeface="+mn-ea"/>
              </a:rPr>
              <a:t>沒有切實執行風險評估或安全施工程序；</a:t>
            </a:r>
          </a:p>
          <a:p>
            <a:pPr marL="25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0" dirty="0">
                <a:solidFill>
                  <a:schemeClr val="tx1"/>
                </a:solidFill>
                <a:latin typeface="+mn-ea"/>
              </a:rPr>
              <a:t>沒有針對相關風險制定預防措施；</a:t>
            </a:r>
          </a:p>
          <a:p>
            <a:pPr marL="25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0" dirty="0">
                <a:solidFill>
                  <a:schemeClr val="tx1"/>
                </a:solidFill>
                <a:latin typeface="+mn-ea"/>
              </a:rPr>
              <a:t>工地附近沒有合適休息避暑處；</a:t>
            </a:r>
            <a:endParaRPr lang="en-US" altLang="zh-TW" sz="2800" b="0" dirty="0">
              <a:solidFill>
                <a:schemeClr val="tx1"/>
              </a:solidFill>
              <a:latin typeface="+mn-ea"/>
            </a:endParaRPr>
          </a:p>
          <a:p>
            <a:pPr marL="25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0" dirty="0">
                <a:solidFill>
                  <a:schemeClr val="tx1"/>
                </a:solidFill>
                <a:latin typeface="+mn-ea"/>
              </a:rPr>
              <a:t>工友沒有適時補充足夠的水分； </a:t>
            </a:r>
            <a:endParaRPr lang="en-US" altLang="zh-TW" sz="2800" b="0" dirty="0">
              <a:solidFill>
                <a:schemeClr val="tx1"/>
              </a:solidFill>
              <a:latin typeface="+mn-ea"/>
            </a:endParaRPr>
          </a:p>
          <a:p>
            <a:pPr marL="25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0" dirty="0">
                <a:solidFill>
                  <a:schemeClr val="tx1"/>
                </a:solidFill>
                <a:latin typeface="+mn-ea"/>
              </a:rPr>
              <a:t>沒有在適當的時間休息；及</a:t>
            </a:r>
            <a:endParaRPr lang="en-US" altLang="zh-TW" sz="2800" b="0" dirty="0">
              <a:solidFill>
                <a:schemeClr val="tx1"/>
              </a:solidFill>
              <a:latin typeface="+mn-ea"/>
            </a:endParaRPr>
          </a:p>
          <a:p>
            <a:pPr marL="25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0" dirty="0">
                <a:solidFill>
                  <a:schemeClr val="tx1"/>
                </a:solidFill>
                <a:latin typeface="+mn-ea"/>
              </a:rPr>
              <a:t>工人可能有其他隱藏的健康問題。</a:t>
            </a:r>
            <a:endParaRPr lang="en-US" altLang="zh-TW" sz="2800" b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968446" y="6057788"/>
            <a:ext cx="6823991" cy="789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免責聲明：</a:t>
            </a:r>
            <a:endParaRPr kumimoji="0" lang="zh-HK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上述之</a:t>
            </a:r>
            <a:r>
              <a:rPr kumimoji="0" lang="zh-TW" altLang="zh-H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估計</a:t>
            </a: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意外成因是根據新聞報導內容所作出之初步猜測，可能並不等同事實及全部。以上內容不構成有關事宜或任何其他事宜的專業意見。此外，對採用或不採用本訊息所引致的任何後果，建造業議會 </a:t>
            </a: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包括議會成員及僱員）概不負責</a:t>
            </a: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。</a:t>
            </a:r>
            <a:endParaRPr kumimoji="0" lang="zh-HK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298234" y="5029546"/>
            <a:ext cx="356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資料來源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︰HK01</a:t>
            </a:r>
            <a:endParaRPr lang="zh-HK" altLang="en-US" dirty="0">
              <a:solidFill>
                <a:prstClr val="black"/>
              </a:solidFill>
              <a:ea typeface="新細明體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102" y="2393707"/>
            <a:ext cx="4531192" cy="24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1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358470"/>
            <a:ext cx="12192000" cy="5273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0095E-8C38-405C-9F17-E18958EBE55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78294" y="50199"/>
            <a:ext cx="10075506" cy="1325563"/>
          </a:xfrm>
        </p:spPr>
        <p:txBody>
          <a:bodyPr/>
          <a:lstStyle/>
          <a:p>
            <a:r>
              <a:rPr lang="zh-TW" altLang="en-US" b="1" dirty="0"/>
              <a:t>如何</a:t>
            </a:r>
            <a:r>
              <a:rPr lang="zh-TW" altLang="en-US" dirty="0"/>
              <a:t>可以防止及避免</a:t>
            </a:r>
            <a:r>
              <a:rPr lang="zh-TW" altLang="en-US" b="1" dirty="0"/>
              <a:t>意外發生</a:t>
            </a:r>
            <a:endParaRPr lang="zh-HK" alt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492" y="2289175"/>
            <a:ext cx="6956425" cy="4067175"/>
          </a:xfrm>
        </p:spPr>
      </p:pic>
      <p:sp>
        <p:nvSpPr>
          <p:cNvPr id="7" name="文字方塊 6"/>
          <p:cNvSpPr txBox="1"/>
          <p:nvPr/>
        </p:nvSpPr>
        <p:spPr>
          <a:xfrm>
            <a:off x="7962475" y="2146964"/>
            <a:ext cx="4123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做足</a:t>
            </a:r>
            <a:r>
              <a:rPr kumimoji="0" lang="en-HK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D</a:t>
            </a:r>
            <a:r>
              <a:rPr kumimoji="0" lang="zh-TW" altLang="en-H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問多</a:t>
            </a:r>
            <a:r>
              <a:rPr kumimoji="0" lang="en-HK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已安排足夠的監督及安全訓練</a:t>
            </a:r>
            <a:r>
              <a:rPr lang="zh-TW" altLang="en-US" sz="2000" dirty="0">
                <a:latin typeface="+mn-ea"/>
              </a:rPr>
              <a:t>？</a:t>
            </a:r>
            <a:endParaRPr lang="en-US" altLang="zh-TW" sz="2000" dirty="0">
              <a:solidFill>
                <a:prstClr val="black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latin typeface="+mn-ea"/>
              </a:rPr>
              <a:t>是否有合適休息避暑處？</a:t>
            </a:r>
            <a:endParaRPr lang="en-US" altLang="zh-TW" sz="2000" dirty="0">
              <a:solidFill>
                <a:prstClr val="black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latin typeface="+mn-ea"/>
              </a:rPr>
              <a:t>有沒有適時補充足夠的水分？</a:t>
            </a:r>
            <a:endParaRPr lang="en-US" altLang="zh-TW" sz="2000" dirty="0">
              <a:latin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定期進行身體檢查</a:t>
            </a:r>
            <a:endParaRPr kumimoji="0" lang="zh-HK" alt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178" y="2943844"/>
            <a:ext cx="4102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尋求協助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latin typeface="+mn-ea"/>
              </a:rPr>
              <a:t>自問</a:t>
            </a:r>
            <a:r>
              <a:rPr kumimoji="0" lang="zh-TW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有足夠能力應付工作嗎？</a:t>
            </a:r>
            <a:endParaRPr kumimoji="0" lang="en-US" altLang="zh-TW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latin typeface="+mn-ea"/>
              </a:rPr>
              <a:t>是否適當的時間休息？</a:t>
            </a:r>
            <a:endParaRPr kumimoji="0" lang="en-US" altLang="zh-TW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latin typeface="+mn-ea"/>
              </a:rPr>
              <a:t>能否依照進行戶外工作</a:t>
            </a:r>
            <a:r>
              <a:rPr kumimoji="0" lang="zh-TW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程序 </a:t>
            </a:r>
            <a:r>
              <a:rPr kumimoji="0" lang="en-US" altLang="zh-TW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?</a:t>
            </a:r>
            <a:endParaRPr kumimoji="0" lang="zh-HK" alt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83074" y="1639133"/>
            <a:ext cx="3979401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危險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zh-TW" altLang="zh-HK" sz="2000" b="1" dirty="0">
                <a:solidFill>
                  <a:srgbClr val="FF0000"/>
                </a:solidFill>
              </a:rPr>
              <a:t>「</a:t>
            </a:r>
            <a:r>
              <a:rPr lang="zh-TW" altLang="en-US" sz="2000" b="1" dirty="0">
                <a:solidFill>
                  <a:srgbClr val="FF0000"/>
                </a:solidFill>
              </a:rPr>
              <a:t>熱衰竭</a:t>
            </a:r>
            <a:r>
              <a:rPr lang="zh-TW" altLang="zh-HK" sz="2000" b="1" dirty="0">
                <a:solidFill>
                  <a:srgbClr val="FF0000"/>
                </a:solidFill>
              </a:rPr>
              <a:t>」</a:t>
            </a:r>
            <a:r>
              <a:rPr lang="zh-TW" altLang="en-US" sz="2000" b="1" dirty="0">
                <a:solidFill>
                  <a:srgbClr val="FF0000"/>
                </a:solidFill>
              </a:rPr>
              <a:t>或</a:t>
            </a:r>
            <a:r>
              <a:rPr lang="zh-TW" altLang="zh-HK" sz="2000" b="1" dirty="0">
                <a:solidFill>
                  <a:srgbClr val="FF0000"/>
                </a:solidFill>
              </a:rPr>
              <a:t>「</a:t>
            </a:r>
            <a:r>
              <a:rPr lang="zh-TW" altLang="en-US" sz="2000" b="1" dirty="0">
                <a:solidFill>
                  <a:srgbClr val="FF0000"/>
                </a:solidFill>
              </a:rPr>
              <a:t>中暑</a:t>
            </a:r>
            <a:r>
              <a:rPr lang="zh-TW" altLang="zh-HK" sz="2000" b="1" dirty="0">
                <a:solidFill>
                  <a:srgbClr val="FF0000"/>
                </a:solidFill>
              </a:rPr>
              <a:t>」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43" y="5559961"/>
            <a:ext cx="3745117" cy="107154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8050864" y="4672786"/>
            <a:ext cx="39469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妥善安排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安排開工前安全講解，說明相關工作風險及合適安全措施；</a:t>
            </a:r>
            <a:endParaRPr lang="en-US" altLang="zh-TW" sz="2000" dirty="0">
              <a:solidFill>
                <a:prstClr val="black"/>
              </a:solidFill>
              <a:latin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提供足夠的飲用水及休息處。</a:t>
            </a:r>
            <a:endParaRPr lang="en-US" altLang="zh-TW" dirty="0">
              <a:solidFill>
                <a:prstClr val="black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733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099F71-BDC6-38A3-0E4B-7AF2C0EF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500" y="229846"/>
            <a:ext cx="10412300" cy="903816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管理層也應多關注工人的職業健康</a:t>
            </a:r>
            <a:endParaRPr lang="en-US" sz="4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00FD6B-6DC3-A327-40B6-F6F2CB5E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12</a:t>
            </a:fld>
            <a:endParaRPr lang="zh-HK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50323" t="49896" r="31207" b="7031"/>
          <a:stretch/>
        </p:blipFill>
        <p:spPr>
          <a:xfrm>
            <a:off x="6605384" y="1316225"/>
            <a:ext cx="3609359" cy="48168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05" t="17762" r="37415" b="23449"/>
          <a:stretch/>
        </p:blipFill>
        <p:spPr>
          <a:xfrm>
            <a:off x="1772821" y="1306161"/>
            <a:ext cx="3999687" cy="5232751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6147483" y="6169580"/>
            <a:ext cx="506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</a:rPr>
              <a:t>資料來源</a:t>
            </a:r>
            <a:r>
              <a:rPr lang="en-US" altLang="zh-TW" dirty="0">
                <a:solidFill>
                  <a:prstClr val="black"/>
                </a:solidFill>
                <a:ea typeface="新細明體" panose="02020500000000000000" pitchFamily="18" charset="-120"/>
              </a:rPr>
              <a:t>︰</a:t>
            </a:r>
            <a:r>
              <a:rPr lang="zh-HK" altLang="en-US" dirty="0">
                <a:solidFill>
                  <a:prstClr val="black"/>
                </a:solidFill>
                <a:ea typeface="新細明體" panose="02020500000000000000" pitchFamily="18" charset="-120"/>
              </a:rPr>
              <a:t>勞工處</a:t>
            </a:r>
          </a:p>
        </p:txBody>
      </p:sp>
    </p:spTree>
    <p:extLst>
      <p:ext uri="{BB962C8B-B14F-4D97-AF65-F5344CB8AC3E}">
        <p14:creationId xmlns:p14="http://schemas.microsoft.com/office/powerpoint/2010/main" val="420631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104" y="1573940"/>
            <a:ext cx="3688080" cy="489852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964642" y="871399"/>
            <a:ext cx="8648521" cy="76944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如果比多次機會，我可以點做好？</a:t>
            </a:r>
            <a:endParaRPr kumimoji="0" lang="zh-HK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584770" y="5120640"/>
            <a:ext cx="3028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10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秒思考時間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9" name="內容版面配置區 3"/>
          <p:cNvPicPr>
            <a:picLocks noGrp="1"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04270" y="2024200"/>
            <a:ext cx="4382182" cy="301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FAD6D51-F870-4435-B674-CA291E310335}"/>
              </a:ext>
            </a:extLst>
          </p:cNvPr>
          <p:cNvSpPr txBox="1"/>
          <p:nvPr/>
        </p:nvSpPr>
        <p:spPr>
          <a:xfrm>
            <a:off x="4562610" y="6089163"/>
            <a:ext cx="7050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人？ 機？ 物？ 法？ 環？ 時？其他？</a:t>
            </a:r>
            <a:endParaRPr kumimoji="0" lang="zh-HK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32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099F71-BDC6-38A3-0E4B-7AF2C0EF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589" y="531976"/>
            <a:ext cx="8115747" cy="1051484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alibri" panose="020F0502020204030204" pitchFamily="34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如何 對危險說不？</a:t>
            </a:r>
            <a:endParaRPr lang="en-US" sz="6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00FD6B-6DC3-A327-40B6-F6F2CB5E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14</a:t>
            </a:fld>
            <a:endParaRPr lang="zh-HK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77E2C04-A98F-EA40-268D-3EF8EDDDEF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15" y="359545"/>
            <a:ext cx="2175874" cy="149982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8B12B0E-8D74-EE16-0E0B-19596C50AA67}"/>
              </a:ext>
            </a:extLst>
          </p:cNvPr>
          <p:cNvSpPr txBox="1"/>
          <p:nvPr/>
        </p:nvSpPr>
        <p:spPr>
          <a:xfrm>
            <a:off x="1360715" y="2108204"/>
            <a:ext cx="6097464" cy="459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1) </a:t>
            </a:r>
            <a:r>
              <a:rPr 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不斷學習安全知識及吸收經驗</a:t>
            </a:r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 ! 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58D3106-CD53-1F57-080F-2658EFE02A26}"/>
              </a:ext>
            </a:extLst>
          </p:cNvPr>
          <p:cNvSpPr txBox="1"/>
          <p:nvPr/>
        </p:nvSpPr>
        <p:spPr>
          <a:xfrm>
            <a:off x="1694717" y="2569616"/>
            <a:ext cx="9821335" cy="459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buNone/>
              <a:tabLst>
                <a:tab pos="447675" algn="l"/>
              </a:tabLst>
            </a:pP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遇到有安全問題、就多詢問！問多啲、識多啲</a:t>
            </a: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chemeClr val="accent6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991B470-E7D1-58FB-A6D1-DF259065EFFB}"/>
              </a:ext>
            </a:extLst>
          </p:cNvPr>
          <p:cNvSpPr txBox="1"/>
          <p:nvPr/>
        </p:nvSpPr>
        <p:spPr>
          <a:xfrm>
            <a:off x="1359251" y="3110308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2E75B6"/>
                </a:solidFill>
                <a:effectLst/>
                <a:latin typeface="+mn-ea"/>
                <a:cs typeface="Times New Roman" panose="02020603050405020304" pitchFamily="18" charset="0"/>
              </a:rPr>
              <a:t>2) </a:t>
            </a:r>
            <a:r>
              <a:rPr lang="zh-TW" sz="2400" b="1" dirty="0">
                <a:solidFill>
                  <a:srgbClr val="2E75B6"/>
                </a:solidFill>
                <a:effectLst/>
                <a:latin typeface="+mn-ea"/>
                <a:cs typeface="Times New Roman" panose="02020603050405020304" pitchFamily="18" charset="0"/>
              </a:rPr>
              <a:t>先觀察工作環境 及 評估工作區安全情況</a:t>
            </a:r>
            <a:r>
              <a:rPr lang="en-US" altLang="zh-TW" sz="2400" b="1" dirty="0">
                <a:solidFill>
                  <a:srgbClr val="2E75B6"/>
                </a:solidFill>
                <a:effectLst/>
                <a:latin typeface="+mn-ea"/>
                <a:cs typeface="Times New Roman" panose="02020603050405020304" pitchFamily="18" charset="0"/>
              </a:rPr>
              <a:t> ?</a:t>
            </a:r>
            <a:r>
              <a:rPr lang="zh-TW" sz="2400" dirty="0">
                <a:solidFill>
                  <a:srgbClr val="2E75B6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7F425E4-523C-90A4-2BA6-B2EB3CA0AA44}"/>
              </a:ext>
            </a:extLst>
          </p:cNvPr>
          <p:cNvSpPr txBox="1"/>
          <p:nvPr/>
        </p:nvSpPr>
        <p:spPr>
          <a:xfrm>
            <a:off x="1694716" y="3562896"/>
            <a:ext cx="10236026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buNone/>
              <a:tabLst>
                <a:tab pos="447675" algn="l"/>
              </a:tabLst>
            </a:pP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找出何謂危險</a:t>
            </a: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? 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何謂安全</a:t>
            </a:r>
            <a:r>
              <a:rPr lang="en-US" altLang="zh-TW" sz="2400" b="1" dirty="0">
                <a:solidFill>
                  <a:schemeClr val="accent6"/>
                </a:solidFill>
                <a:latin typeface="+mn-ea"/>
                <a:cs typeface="Times New Roman" panose="02020603050405020304" pitchFamily="18" charset="0"/>
              </a:rPr>
              <a:t>?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 需考慮 人、機、物、法、環 因素方式去思考</a:t>
            </a: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!)</a:t>
            </a:r>
            <a:endParaRPr lang="en-US" sz="2400" b="1" dirty="0">
              <a:solidFill>
                <a:schemeClr val="accent6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47CFBCB-1DEC-C9FE-D83E-A22201734160}"/>
              </a:ext>
            </a:extLst>
          </p:cNvPr>
          <p:cNvSpPr txBox="1"/>
          <p:nvPr/>
        </p:nvSpPr>
        <p:spPr>
          <a:xfrm>
            <a:off x="1360714" y="4164459"/>
            <a:ext cx="10236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3) </a:t>
            </a:r>
            <a:r>
              <a:rPr 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是否要做足開工前檢查</a:t>
            </a:r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 ? </a:t>
            </a:r>
            <a:r>
              <a:rPr 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找出最危險及致命部份來檢查</a:t>
            </a:r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C797FD3-BE06-856A-D9B5-2C5BE4D6E602}"/>
              </a:ext>
            </a:extLst>
          </p:cNvPr>
          <p:cNvSpPr txBox="1"/>
          <p:nvPr/>
        </p:nvSpPr>
        <p:spPr>
          <a:xfrm>
            <a:off x="1694717" y="4662179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做足啲、問多</a:t>
            </a:r>
            <a:r>
              <a:rPr lang="en-US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D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、安全</a:t>
            </a:r>
            <a:r>
              <a:rPr lang="en-US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D!)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11B30BA-A3AA-9562-C7CE-1534CEC649E0}"/>
              </a:ext>
            </a:extLst>
          </p:cNvPr>
          <p:cNvSpPr txBox="1"/>
          <p:nvPr/>
        </p:nvSpPr>
        <p:spPr>
          <a:xfrm>
            <a:off x="1360715" y="521886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4) </a:t>
            </a:r>
            <a:r>
              <a:rPr 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遇到有重大風險，應停止工作</a:t>
            </a:r>
            <a:r>
              <a:rPr lang="zh-TW" sz="2400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zh-TW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尋求協助 </a:t>
            </a:r>
            <a:r>
              <a:rPr lang="en-US" sz="2400" b="1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!</a:t>
            </a:r>
            <a:r>
              <a:rPr lang="en-US" sz="2400" dirty="0">
                <a:solidFill>
                  <a:srgbClr val="0070C0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2296051-C57E-03C4-656B-9938C0ECBF89}"/>
              </a:ext>
            </a:extLst>
          </p:cNvPr>
          <p:cNvSpPr txBox="1"/>
          <p:nvPr/>
        </p:nvSpPr>
        <p:spPr>
          <a:xfrm>
            <a:off x="1694716" y="5675612"/>
            <a:ext cx="9952997" cy="854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buNone/>
              <a:tabLst>
                <a:tab pos="447675" algn="l"/>
              </a:tabLst>
            </a:pP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如果自己沒有能力應對風險、就應該拿出勇氣來對危險說不 ！向上級解釋相關工作風險</a:t>
            </a:r>
            <a:r>
              <a:rPr lang="en-US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, </a:t>
            </a:r>
            <a:r>
              <a:rPr 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尋求協助解決相關安全問題</a:t>
            </a:r>
            <a:r>
              <a:rPr lang="en-US" altLang="zh-TW" sz="2400" b="1" dirty="0">
                <a:solidFill>
                  <a:schemeClr val="accent6"/>
                </a:solidFill>
                <a:effectLst/>
                <a:latin typeface="+mn-ea"/>
                <a:cs typeface="Times New Roman" panose="02020603050405020304" pitchFamily="18" charset="0"/>
              </a:rPr>
              <a:t>!)</a:t>
            </a:r>
            <a:endParaRPr lang="en-US" sz="3200" b="1" dirty="0">
              <a:solidFill>
                <a:schemeClr val="accent6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582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0095E-8C38-405C-9F17-E18958EBE55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63341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</a:rPr>
              <a:t>總結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533" y="2869750"/>
            <a:ext cx="7136667" cy="385172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218599" y="1075162"/>
            <a:ext cx="80588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安全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知識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+ 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安全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意識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+ 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安全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習慣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+ </a:t>
            </a:r>
            <a:r>
              <a:rPr kumimoji="0" lang="zh-HK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安全</a:t>
            </a:r>
            <a:r>
              <a:rPr kumimoji="0" lang="zh-HK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態度</a:t>
            </a:r>
            <a:endParaRPr kumimoji="0" lang="zh-TW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向右箭號 7"/>
          <p:cNvSpPr/>
          <p:nvPr/>
        </p:nvSpPr>
        <p:spPr>
          <a:xfrm rot="5400000">
            <a:off x="5752535" y="1750640"/>
            <a:ext cx="990993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953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16</a:t>
            </a:fld>
            <a:endParaRPr lang="zh-HK" altLang="en-US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62841" y="740321"/>
            <a:ext cx="7633007" cy="525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 idx="4294967295"/>
          </p:nvPr>
        </p:nvSpPr>
        <p:spPr>
          <a:xfrm>
            <a:off x="1699129" y="6039643"/>
            <a:ext cx="8560429" cy="63341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</a:rPr>
              <a:t>生命第一，對危險說不；人人有責、各司其職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30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17</a:t>
            </a:fld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743" y="1730964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50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18</a:t>
            </a:fld>
            <a:endParaRPr lang="zh-HK" altLang="en-US"/>
          </a:p>
        </p:txBody>
      </p:sp>
      <p:sp>
        <p:nvSpPr>
          <p:cNvPr id="5" name="Rectangle 7"/>
          <p:cNvSpPr/>
          <p:nvPr/>
        </p:nvSpPr>
        <p:spPr>
          <a:xfrm>
            <a:off x="2911887" y="3295801"/>
            <a:ext cx="629456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>
              <a:defRPr/>
            </a:pP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其他參考資料</a:t>
            </a:r>
            <a:endParaRPr lang="en-US" altLang="zh-TW" sz="4000" kern="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40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A8C4-667F-4BCA-A7DE-942F7C0FB6DD}" type="slidenum">
              <a:rPr lang="zh-HK" altLang="en-US" smtClean="0"/>
              <a:t>19</a:t>
            </a:fld>
            <a:endParaRPr lang="zh-HK" altLang="en-US"/>
          </a:p>
        </p:txBody>
      </p:sp>
      <p:sp>
        <p:nvSpPr>
          <p:cNvPr id="7" name="矩形 6"/>
          <p:cNvSpPr/>
          <p:nvPr/>
        </p:nvSpPr>
        <p:spPr>
          <a:xfrm>
            <a:off x="1060458" y="6400412"/>
            <a:ext cx="102933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200" dirty="0"/>
              <a:t>Source @ </a:t>
            </a:r>
            <a:r>
              <a:rPr lang="en-US" altLang="zh-HK" sz="1200" dirty="0">
                <a:hlinkClick r:id="rId3"/>
              </a:rPr>
              <a:t>https://www.labour.gov.hk/tc/public/pdf/os/D/SuspendWorkingPlatform.pdf</a:t>
            </a:r>
            <a:r>
              <a:rPr lang="en-US" altLang="zh-HK" sz="1200" dirty="0"/>
              <a:t> </a:t>
            </a:r>
            <a:endParaRPr lang="zh-HK" altLang="en-US" sz="12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44621" y="610851"/>
            <a:ext cx="10515600" cy="9093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85B7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個案</a:t>
            </a:r>
            <a:endParaRPr lang="en-US" altLang="zh-TW" dirty="0"/>
          </a:p>
          <a:p>
            <a:r>
              <a:rPr lang="zh-TW" altLang="en-US" u="sng" dirty="0"/>
              <a:t>參考資料</a:t>
            </a:r>
            <a:endParaRPr lang="zh-TW" altLang="en-US" sz="4000" u="sng" dirty="0">
              <a:latin typeface="+mj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l="23220" t="24440" r="23119" b="9020"/>
          <a:stretch/>
        </p:blipFill>
        <p:spPr>
          <a:xfrm>
            <a:off x="1987420" y="363894"/>
            <a:ext cx="9946433" cy="603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0" y="1158844"/>
            <a:ext cx="12191999" cy="56917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50607" y="619830"/>
            <a:ext cx="4263566" cy="1152801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 </a:t>
            </a:r>
            <a:endParaRPr lang="zh-HK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965610"/>
              </p:ext>
            </p:extLst>
          </p:nvPr>
        </p:nvGraphicFramePr>
        <p:xfrm>
          <a:off x="577912" y="1268475"/>
          <a:ext cx="11036173" cy="25409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4415">
                  <a:extLst>
                    <a:ext uri="{9D8B030D-6E8A-4147-A177-3AD203B41FA5}">
                      <a16:colId xmlns:a16="http://schemas.microsoft.com/office/drawing/2014/main" val="1114719634"/>
                    </a:ext>
                  </a:extLst>
                </a:gridCol>
                <a:gridCol w="6581819">
                  <a:extLst>
                    <a:ext uri="{9D8B030D-6E8A-4147-A177-3AD203B41FA5}">
                      <a16:colId xmlns:a16="http://schemas.microsoft.com/office/drawing/2014/main" val="3522483943"/>
                    </a:ext>
                  </a:extLst>
                </a:gridCol>
                <a:gridCol w="2179939">
                  <a:extLst>
                    <a:ext uri="{9D8B030D-6E8A-4147-A177-3AD203B41FA5}">
                      <a16:colId xmlns:a16="http://schemas.microsoft.com/office/drawing/2014/main" val="2165586218"/>
                    </a:ext>
                  </a:extLst>
                </a:gridCol>
              </a:tblGrid>
              <a:tr h="62069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+mn-ea"/>
                          <a:ea typeface="+mn-ea"/>
                        </a:rPr>
                        <a:t>發生意外日期</a:t>
                      </a:r>
                      <a:endParaRPr lang="zh-HK" altLang="en-US" sz="2600" dirty="0">
                        <a:latin typeface="+mn-ea"/>
                        <a:ea typeface="+mn-ea"/>
                      </a:endParaRPr>
                    </a:p>
                  </a:txBody>
                  <a:tcPr marL="86522" marR="86522" marT="43261" marB="43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+mn-ea"/>
                          <a:ea typeface="+mn-ea"/>
                        </a:rPr>
                        <a:t>意外摘要</a:t>
                      </a:r>
                      <a:endParaRPr lang="zh-HK" altLang="en-US" sz="2600" dirty="0">
                        <a:latin typeface="+mn-ea"/>
                        <a:ea typeface="+mn-ea"/>
                      </a:endParaRPr>
                    </a:p>
                  </a:txBody>
                  <a:tcPr marL="86522" marR="86522" marT="43261" marB="432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n-ea"/>
                          <a:ea typeface="+mn-ea"/>
                        </a:rPr>
                        <a:t>估計</a:t>
                      </a:r>
                      <a:r>
                        <a:rPr lang="zh-TW" altLang="en-US" sz="2800" kern="1200" dirty="0">
                          <a:latin typeface="+mn-ea"/>
                          <a:ea typeface="+mn-ea"/>
                        </a:rPr>
                        <a:t>死因</a:t>
                      </a:r>
                      <a:endParaRPr lang="zh-TW" altLang="en-US" sz="28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6522" marR="86522" marT="43261" marB="43261" anchor="ctr"/>
                </a:tc>
                <a:extLst>
                  <a:ext uri="{0D108BD9-81ED-4DB2-BD59-A6C34878D82A}">
                    <a16:rowId xmlns:a16="http://schemas.microsoft.com/office/drawing/2014/main" val="764839884"/>
                  </a:ext>
                </a:extLst>
              </a:tr>
              <a:tr h="9989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HK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HK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  <a:endParaRPr lang="zh-HK" altLang="en-US" sz="20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死者</a:t>
                      </a:r>
                      <a:r>
                        <a:rPr lang="zh-TW" altLang="zh-HK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姓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李</a:t>
                      </a:r>
                      <a:r>
                        <a:rPr lang="zh-TW" altLang="zh-HK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HK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zh-HK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歲）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男</a:t>
                      </a:r>
                      <a:r>
                        <a:rPr lang="zh-TW" altLang="zh-HK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工人</a:t>
                      </a:r>
                      <a:r>
                        <a:rPr lang="en-US" altLang="zh-TW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及姓翁（</a:t>
                      </a:r>
                      <a:r>
                        <a:rPr lang="en-US" altLang="zh-TW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歲）男工人，同任吊船技工。兩名工人在一幢正進行翻新工程的住宅樓宇的 天台示範操作一部臨時吊船時，該部吊船突然傾側及墮下。結果，該兩名工人連同該部吊船由天台墮下至地面，當場死亡。</a:t>
                      </a:r>
                      <a:endParaRPr lang="en-US" altLang="zh-TW" sz="20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與倒塌的吊船一同從高處墮下</a:t>
                      </a:r>
                      <a:endParaRPr lang="zh-HK" altLang="en-US" sz="20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79557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0095E-8C38-405C-9F17-E18958EBE55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36972" y="321817"/>
            <a:ext cx="6588663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lvl="0"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2022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年 </a:t>
            </a:r>
            <a:r>
              <a:rPr kumimoji="0" lang="en-GB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6</a:t>
            </a:r>
            <a:r>
              <a:rPr lang="zh-TW" altLang="en-US" sz="4000" b="1" dirty="0">
                <a:solidFill>
                  <a:prstClr val="black"/>
                </a:solidFill>
                <a:latin typeface="+mn-ea"/>
              </a:rPr>
              <a:t>月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建造業致命意外</a:t>
            </a:r>
            <a:endParaRPr kumimoji="0" lang="zh-HK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427CE70-E3FD-4B3D-A852-10364F715FE7}"/>
              </a:ext>
            </a:extLst>
          </p:cNvPr>
          <p:cNvSpPr txBox="1"/>
          <p:nvPr/>
        </p:nvSpPr>
        <p:spPr>
          <a:xfrm>
            <a:off x="1297481" y="6227209"/>
            <a:ext cx="925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免責聲明：以下討論僅用於學術教學和分享。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Disclaimer: the following discussions are purely for academic teaching and sharing only.</a:t>
            </a:r>
            <a:endParaRPr kumimoji="0" lang="zh-HK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1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58556"/>
              </p:ext>
            </p:extLst>
          </p:nvPr>
        </p:nvGraphicFramePr>
        <p:xfrm>
          <a:off x="577911" y="3638938"/>
          <a:ext cx="11036173" cy="1615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4415">
                  <a:extLst>
                    <a:ext uri="{9D8B030D-6E8A-4147-A177-3AD203B41FA5}">
                      <a16:colId xmlns:a16="http://schemas.microsoft.com/office/drawing/2014/main" val="1114719634"/>
                    </a:ext>
                  </a:extLst>
                </a:gridCol>
                <a:gridCol w="6581678">
                  <a:extLst>
                    <a:ext uri="{9D8B030D-6E8A-4147-A177-3AD203B41FA5}">
                      <a16:colId xmlns:a16="http://schemas.microsoft.com/office/drawing/2014/main" val="3522483943"/>
                    </a:ext>
                  </a:extLst>
                </a:gridCol>
                <a:gridCol w="2180080">
                  <a:extLst>
                    <a:ext uri="{9D8B030D-6E8A-4147-A177-3AD203B41FA5}">
                      <a16:colId xmlns:a16="http://schemas.microsoft.com/office/drawing/2014/main" val="2165586218"/>
                    </a:ext>
                  </a:extLst>
                </a:gridCol>
              </a:tblGrid>
              <a:tr h="5598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HK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HK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  <a:endParaRPr lang="zh-HK" altLang="en-US" sz="20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死者</a:t>
                      </a:r>
                      <a:r>
                        <a:rPr lang="zh-TW" altLang="zh-HK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姓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黃</a:t>
                      </a:r>
                      <a:r>
                        <a:rPr lang="zh-TW" altLang="zh-HK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TW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</a:t>
                      </a:r>
                      <a:r>
                        <a:rPr lang="zh-TW" altLang="zh-HK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歲）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男</a:t>
                      </a:r>
                      <a:r>
                        <a:rPr lang="zh-TW" altLang="zh-HK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工人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，任修樹工人。於屯門青山公路大欖段近樂翠街一斜坡工作期間，突然暈倒，警方經初步調查，相信黃男工作期間懷疑中暑暈倒，死因有待驗屍後確定。</a:t>
                      </a:r>
                      <a:endParaRPr lang="en-US" altLang="zh-TW" sz="20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待定</a:t>
                      </a:r>
                      <a:r>
                        <a:rPr lang="en-US" altLang="zh-TW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懷疑中暑</a:t>
                      </a:r>
                      <a:r>
                        <a:rPr lang="en-US" altLang="zh-TW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000" b="0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zh-HK" altLang="en-US" sz="20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795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7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FFF2FE0-3C48-CD38-2D8F-C5C9314E6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340" y="114300"/>
            <a:ext cx="7580860" cy="674370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6892052-ADDF-EFF4-67C1-D280F12B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50095E-8C38-405C-9F17-E18958EBE55D}" type="slidenum">
              <a:rPr lang="zh-HK" altLang="en-US" smtClean="0"/>
              <a:pPr>
                <a:spcAft>
                  <a:spcPts val="600"/>
                </a:spcAft>
              </a:pPr>
              <a:t>20</a:t>
            </a:fld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19293D2-AB82-5F16-77C8-036F6FDAA91C}"/>
              </a:ext>
            </a:extLst>
          </p:cNvPr>
          <p:cNvSpPr txBox="1"/>
          <p:nvPr/>
        </p:nvSpPr>
        <p:spPr>
          <a:xfrm>
            <a:off x="190170" y="5213647"/>
            <a:ext cx="227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LD Letter Ref (99) in LD OD/1-15/77Pt.3 </a:t>
            </a:r>
          </a:p>
        </p:txBody>
      </p:sp>
    </p:spTree>
    <p:extLst>
      <p:ext uri="{BB962C8B-B14F-4D97-AF65-F5344CB8AC3E}">
        <p14:creationId xmlns:p14="http://schemas.microsoft.com/office/powerpoint/2010/main" val="810838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6FF327E-B92B-E68B-224A-AB9356854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5002"/>
            <a:ext cx="7912100" cy="6920486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3352850-74A7-7394-EE2C-1D2A8569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50095E-8C38-405C-9F17-E18958EBE55D}" type="slidenum">
              <a:rPr lang="zh-HK" altLang="en-US" smtClean="0"/>
              <a:pPr>
                <a:spcAft>
                  <a:spcPts val="600"/>
                </a:spcAft>
              </a:pPr>
              <a:t>21</a:t>
            </a:fld>
            <a:endParaRPr lang="zh-HK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2ECD4EF-DF02-E26C-12CA-A8DDC13BB584}"/>
              </a:ext>
            </a:extLst>
          </p:cNvPr>
          <p:cNvSpPr txBox="1"/>
          <p:nvPr/>
        </p:nvSpPr>
        <p:spPr>
          <a:xfrm>
            <a:off x="346488" y="5350732"/>
            <a:ext cx="2760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hlinkClick r:id="rId3"/>
              </a:rPr>
              <a:t>Source: LD-</a:t>
            </a:r>
            <a:r>
              <a:rPr lang="zh-TW" altLang="en-US" sz="1200" dirty="0">
                <a:hlinkClick r:id="rId3"/>
              </a:rPr>
              <a:t>安全使用和操作吊船工作守則 </a:t>
            </a:r>
            <a:r>
              <a:rPr lang="en-US" altLang="zh-TW" sz="1200" dirty="0">
                <a:hlinkClick r:id="rId3"/>
              </a:rPr>
              <a:t>(1999-03)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406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6" t="1760" r="2460"/>
          <a:stretch/>
        </p:blipFill>
        <p:spPr>
          <a:xfrm>
            <a:off x="1385337" y="0"/>
            <a:ext cx="10004491" cy="6802322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7703513" y="1408109"/>
            <a:ext cx="2817365" cy="419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2022 - 6 - 13</a:t>
            </a:r>
          </a:p>
          <a:p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李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先生</a:t>
            </a:r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翁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先生</a:t>
            </a:r>
          </a:p>
          <a:p>
            <a:endParaRPr lang="en-US" altLang="zh-H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2022 - 6 - 23</a:t>
            </a:r>
          </a:p>
          <a:p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黃</a:t>
            </a:r>
            <a:r>
              <a:rPr lang="zh-H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先生</a:t>
            </a:r>
          </a:p>
          <a:p>
            <a:endParaRPr lang="en-US" altLang="zh-H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endParaRPr lang="en-GB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endParaRPr lang="en-GB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endParaRPr lang="en-GB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endParaRPr lang="zh-TW" altLang="zh-H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 </a:t>
            </a:r>
            <a:endParaRPr lang="zh-TW" altLang="zh-H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pPr>
              <a:spcBef>
                <a:spcPts val="0"/>
              </a:spcBef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</a:rPr>
              <a:t> 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  <a:ea typeface="微軟正黑體"/>
            </a:endParaRPr>
          </a:p>
          <a:p>
            <a:pPr>
              <a:spcBef>
                <a:spcPts val="0"/>
              </a:spcBef>
              <a:defRPr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defRPr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defRPr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64056" y="5956240"/>
            <a:ext cx="88898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HK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香港各大傳媒</a:t>
            </a:r>
            <a:endParaRPr lang="en-US" altLang="zh-TW" sz="1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dirty="0"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A8C4-667F-4BCA-A7DE-942F7C0FB6DD}" type="slidenum">
              <a:rPr lang="zh-HK" altLang="en-US" smtClean="0"/>
              <a:t>3</a:t>
            </a:fld>
            <a:endParaRPr lang="zh-HK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97730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21 </a:t>
            </a:r>
            <a:r>
              <a:rPr lang="zh-HK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HK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 我們業界痛失 </a:t>
            </a:r>
            <a:r>
              <a:rPr lang="en-HK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位 </a:t>
            </a:r>
            <a:r>
              <a:rPr lang="zh-HK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友</a:t>
            </a:r>
            <a:r>
              <a:rPr lang="en-US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zh-HK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33" y="2143422"/>
            <a:ext cx="556613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22" y="9236"/>
            <a:ext cx="12214622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反思事故發生的原因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4</a:t>
            </a:fld>
            <a:endParaRPr lang="zh-HK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75896" y="5950726"/>
            <a:ext cx="8927098" cy="7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96014" y="5771574"/>
            <a:ext cx="6804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/>
                </a:solidFill>
              </a:rPr>
              <a:t>免責聲明：</a:t>
            </a:r>
          </a:p>
          <a:p>
            <a:r>
              <a:rPr lang="zh-TW" altLang="en-US" sz="1400" dirty="0">
                <a:solidFill>
                  <a:schemeClr val="bg1"/>
                </a:solidFill>
              </a:rPr>
              <a:t>下述之估計意外成因是根據新聞報導內容所作出之初步猜測，可能並不等同事實及全部。以上內容不構成有關事宜或任何其他事宜的專業意見。此外，對採用或不採用本訊息所引致的任何後果，建造業議會 </a:t>
            </a:r>
            <a:r>
              <a:rPr lang="en-US" altLang="zh-TW" sz="1400" dirty="0">
                <a:solidFill>
                  <a:schemeClr val="bg1"/>
                </a:solidFill>
              </a:rPr>
              <a:t>(</a:t>
            </a:r>
            <a:r>
              <a:rPr lang="zh-TW" altLang="en-US" sz="1400" dirty="0">
                <a:solidFill>
                  <a:schemeClr val="bg1"/>
                </a:solidFill>
              </a:rPr>
              <a:t>包括議會成員及僱員）概不負責。</a:t>
            </a:r>
          </a:p>
          <a:p>
            <a:endParaRPr lang="zh-HK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DF01877-6500-4CF9-9151-290390FBFCDA}"/>
              </a:ext>
            </a:extLst>
          </p:cNvPr>
          <p:cNvSpPr txBox="1"/>
          <p:nvPr/>
        </p:nvSpPr>
        <p:spPr>
          <a:xfrm>
            <a:off x="1019111" y="2653406"/>
            <a:ext cx="5838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</a:rPr>
              <a:t>人？ 機？ 物？ 法？</a:t>
            </a:r>
            <a:endParaRPr lang="en-US" altLang="zh-TW" sz="4800" dirty="0">
              <a:solidFill>
                <a:srgbClr val="FFFF00"/>
              </a:solidFill>
            </a:endParaRPr>
          </a:p>
          <a:p>
            <a:pPr algn="ctr"/>
            <a:r>
              <a:rPr lang="zh-TW" altLang="en-US" sz="4800" dirty="0">
                <a:solidFill>
                  <a:srgbClr val="FFFF00"/>
                </a:solidFill>
              </a:rPr>
              <a:t> 環？ 時？ 其他？ </a:t>
            </a:r>
            <a:endParaRPr lang="zh-HK" alt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0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C70DC-36FE-401E-A289-D014DC83A761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45837" y="173841"/>
            <a:ext cx="10515600" cy="1325562"/>
          </a:xfrm>
        </p:spPr>
        <p:txBody>
          <a:bodyPr>
            <a:normAutofit/>
          </a:bodyPr>
          <a:lstStyle/>
          <a:p>
            <a:r>
              <a:rPr lang="zh-TW" altLang="en-US" dirty="0"/>
              <a:t>西半山吊船飛墜</a:t>
            </a:r>
            <a:r>
              <a:rPr lang="en-US" altLang="zh-TW" dirty="0"/>
              <a:t>20</a:t>
            </a:r>
            <a:r>
              <a:rPr lang="zh-TW" altLang="en-US" dirty="0"/>
              <a:t>層樓致兩工人殞命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idx="4294967295"/>
          </p:nvPr>
        </p:nvSpPr>
        <p:spPr>
          <a:xfrm>
            <a:off x="667135" y="1869778"/>
            <a:ext cx="6727825" cy="4089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TW" sz="2600" b="0" dirty="0">
                <a:solidFill>
                  <a:schemeClr val="tx1"/>
                </a:solidFill>
              </a:rPr>
              <a:t>6</a:t>
            </a:r>
            <a:r>
              <a:rPr lang="zh-TW" altLang="en-US" sz="2600" b="0" dirty="0">
                <a:solidFill>
                  <a:schemeClr val="tx1"/>
                </a:solidFill>
              </a:rPr>
              <a:t>月</a:t>
            </a:r>
            <a:r>
              <a:rPr lang="en-US" altLang="zh-TW" sz="2600" b="0" dirty="0">
                <a:solidFill>
                  <a:schemeClr val="tx1"/>
                </a:solidFill>
              </a:rPr>
              <a:t>13</a:t>
            </a:r>
            <a:r>
              <a:rPr lang="zh-TW" altLang="en-US" sz="2600" b="0" dirty="0">
                <a:solidFill>
                  <a:schemeClr val="tx1"/>
                </a:solidFill>
              </a:rPr>
              <a:t>日，兩名吊船工</a:t>
            </a:r>
            <a:r>
              <a:rPr lang="zh-TW" altLang="en-US" sz="2600" b="0">
                <a:solidFill>
                  <a:schemeClr val="tx1"/>
                </a:solidFill>
              </a:rPr>
              <a:t>在西半山一大廈外牆</a:t>
            </a:r>
            <a:r>
              <a:rPr lang="zh-TW" altLang="en-US" sz="2600" b="0" dirty="0">
                <a:solidFill>
                  <a:schemeClr val="tx1"/>
                </a:solidFill>
              </a:rPr>
              <a:t>為吊船進行檢查，期間鋼纜懷疑斷裂，二人連同吊船由</a:t>
            </a:r>
            <a:r>
              <a:rPr lang="en-US" altLang="zh-TW" sz="2600" b="0" dirty="0">
                <a:solidFill>
                  <a:schemeClr val="tx1"/>
                </a:solidFill>
              </a:rPr>
              <a:t>20</a:t>
            </a:r>
            <a:r>
              <a:rPr lang="zh-TW" altLang="en-US" sz="2600" b="0" dirty="0">
                <a:solidFill>
                  <a:schemeClr val="tx1"/>
                </a:solidFill>
              </a:rPr>
              <a:t>樓飛墮地面，全身骨折，救護員趕至證實不治</a:t>
            </a:r>
            <a:r>
              <a:rPr lang="zh-TW" alt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TW" altLang="en-US" sz="2600" b="0" dirty="0">
                <a:solidFill>
                  <a:schemeClr val="bg1"/>
                </a:solidFill>
              </a:rPr>
              <a:t>：</a:t>
            </a:r>
            <a:endParaRPr lang="zh-TW" altLang="en-US" sz="2000" b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101010" y="5867543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資料來源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︰</a:t>
            </a:r>
            <a:r>
              <a:rPr lang="zh-TW" altLang="en-US" dirty="0">
                <a:solidFill>
                  <a:prstClr val="black"/>
                </a:solidFill>
                <a:ea typeface="新細明體" panose="02020500000000000000" pitchFamily="18" charset="-120"/>
              </a:rPr>
              <a:t>東方日報</a:t>
            </a:r>
            <a:r>
              <a:rPr lang="en-US" altLang="zh-TW" dirty="0">
                <a:solidFill>
                  <a:prstClr val="black"/>
                </a:solidFill>
                <a:ea typeface="新細明體" panose="02020500000000000000" pitchFamily="18" charset="-120"/>
              </a:rPr>
              <a:t>/</a:t>
            </a:r>
            <a:r>
              <a:rPr lang="zh-TW" altLang="en-US" dirty="0">
                <a:solidFill>
                  <a:prstClr val="black"/>
                </a:solidFill>
                <a:ea typeface="新細明體" panose="02020500000000000000" pitchFamily="18" charset="-120"/>
              </a:rPr>
              <a:t>大公報</a:t>
            </a: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3"/>
          <p:cNvSpPr txBox="1">
            <a:spLocks/>
          </p:cNvSpPr>
          <p:nvPr/>
        </p:nvSpPr>
        <p:spPr>
          <a:xfrm>
            <a:off x="11353800" y="4347910"/>
            <a:ext cx="791633" cy="3918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投影片編號版面配置區 3"/>
          <p:cNvSpPr txBox="1">
            <a:spLocks/>
          </p:cNvSpPr>
          <p:nvPr/>
        </p:nvSpPr>
        <p:spPr>
          <a:xfrm>
            <a:off x="10957983" y="2368061"/>
            <a:ext cx="1064684" cy="7646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3289" y="6119486"/>
            <a:ext cx="10058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/>
              <a:t>資料內源：</a:t>
            </a:r>
            <a:r>
              <a:rPr lang="en-US" altLang="zh-HK" sz="1200" dirty="0"/>
              <a:t> </a:t>
            </a:r>
          </a:p>
          <a:p>
            <a:r>
              <a:rPr lang="zh-TW" altLang="en-US" sz="1200" dirty="0"/>
              <a:t>吊船飛墮</a:t>
            </a:r>
            <a:r>
              <a:rPr lang="en-US" altLang="zh-TW" sz="1200" dirty="0"/>
              <a:t>20</a:t>
            </a:r>
            <a:r>
              <a:rPr lang="zh-TW" altLang="en-US" sz="1200" dirty="0"/>
              <a:t>層 </a:t>
            </a:r>
            <a:r>
              <a:rPr lang="en-US" altLang="zh-TW" sz="1200" dirty="0"/>
              <a:t>2</a:t>
            </a:r>
            <a:r>
              <a:rPr lang="zh-TW" altLang="en-US" sz="1200" dirty="0"/>
              <a:t>工友喪生 </a:t>
            </a:r>
            <a:r>
              <a:rPr lang="en-US" altLang="zh-TW" sz="1200" dirty="0"/>
              <a:t>| </a:t>
            </a:r>
            <a:r>
              <a:rPr lang="zh-TW" altLang="en-US" sz="1200" dirty="0"/>
              <a:t>東方日報 </a:t>
            </a:r>
            <a:r>
              <a:rPr lang="en-US" altLang="zh-TW" sz="1200" dirty="0"/>
              <a:t>| </a:t>
            </a:r>
            <a:r>
              <a:rPr lang="zh-TW" altLang="en-US" sz="1200" dirty="0"/>
              <a:t>要聞港聞 </a:t>
            </a:r>
            <a:r>
              <a:rPr lang="en-US" altLang="zh-TW" sz="1200" dirty="0">
                <a:hlinkClick r:id="rId3"/>
              </a:rPr>
              <a:t>https://orientaldaily.on.cc/content/news/odn-20220614-0614_00176_261/</a:t>
            </a:r>
            <a:r>
              <a:rPr lang="en-US" altLang="zh-TW" sz="1200" dirty="0"/>
              <a:t>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27" r="30591"/>
          <a:stretch/>
        </p:blipFill>
        <p:spPr>
          <a:xfrm>
            <a:off x="9367935" y="1268793"/>
            <a:ext cx="2654732" cy="451673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998" y="3330437"/>
            <a:ext cx="3626012" cy="241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0095E-8C38-405C-9F17-E18958EBE55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435316"/>
            <a:ext cx="10515600" cy="919163"/>
          </a:xfrm>
        </p:spPr>
        <p:txBody>
          <a:bodyPr/>
          <a:lstStyle/>
          <a:p>
            <a:r>
              <a:rPr lang="zh-TW" altLang="en-US" b="1" dirty="0"/>
              <a:t>反思意外發生的可能原因 </a:t>
            </a:r>
            <a:r>
              <a:rPr lang="en-US" altLang="zh-TW" b="1" dirty="0"/>
              <a:t>?</a:t>
            </a:r>
            <a:endParaRPr lang="zh-HK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406790"/>
            <a:ext cx="5946620" cy="3260101"/>
          </a:xfrm>
        </p:spPr>
        <p:txBody>
          <a:bodyPr>
            <a:noAutofit/>
          </a:bodyPr>
          <a:lstStyle/>
          <a:p>
            <a:pPr marL="25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0" dirty="0">
                <a:solidFill>
                  <a:schemeClr val="tx1"/>
                </a:solidFill>
                <a:latin typeface="+mn-ea"/>
              </a:rPr>
              <a:t>沒有切實執行風險評估或安全施工程序；</a:t>
            </a:r>
            <a:endParaRPr lang="en-US" altLang="zh-TW" b="0" dirty="0">
              <a:solidFill>
                <a:schemeClr val="tx1"/>
              </a:solidFill>
              <a:latin typeface="+mn-ea"/>
            </a:endParaRPr>
          </a:p>
          <a:p>
            <a:pPr marL="25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0" dirty="0">
                <a:solidFill>
                  <a:schemeClr val="tx1"/>
                </a:solidFill>
                <a:latin typeface="+mn-ea"/>
              </a:rPr>
              <a:t>沒有針對相關風險制定預防措施；</a:t>
            </a:r>
            <a:endParaRPr lang="en-US" altLang="zh-TW" b="0" dirty="0">
              <a:solidFill>
                <a:schemeClr val="tx1"/>
              </a:solidFill>
              <a:latin typeface="+mn-ea"/>
            </a:endParaRPr>
          </a:p>
          <a:p>
            <a:pPr marL="25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0" dirty="0">
                <a:solidFill>
                  <a:schemeClr val="tx1"/>
                </a:solidFill>
                <a:latin typeface="+mn-ea"/>
              </a:rPr>
              <a:t>沒有根據安全施工程序進行吊船安裝工作；</a:t>
            </a:r>
            <a:endParaRPr lang="en-US" altLang="zh-TW" b="0" dirty="0">
              <a:solidFill>
                <a:schemeClr val="tx1"/>
              </a:solidFill>
              <a:latin typeface="+mn-ea"/>
            </a:endParaRPr>
          </a:p>
          <a:p>
            <a:pPr marL="25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0" dirty="0">
                <a:solidFill>
                  <a:schemeClr val="tx1"/>
                </a:solidFill>
                <a:latin typeface="+mn-ea"/>
              </a:rPr>
              <a:t>沒有在測試吊船時盡量靠近地面；</a:t>
            </a:r>
            <a:endParaRPr lang="en-US" altLang="zh-TW" b="0" dirty="0">
              <a:solidFill>
                <a:schemeClr val="tx1"/>
              </a:solidFill>
              <a:latin typeface="+mn-ea"/>
            </a:endParaRPr>
          </a:p>
          <a:p>
            <a:pPr marL="25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0" dirty="0">
                <a:solidFill>
                  <a:schemeClr val="tx1"/>
                </a:solidFill>
                <a:latin typeface="+mn-ea"/>
              </a:rPr>
              <a:t>沒有設置及使用有效的防墮設施；及</a:t>
            </a:r>
            <a:endParaRPr lang="en-HK" altLang="zh-TW" b="0" dirty="0">
              <a:solidFill>
                <a:schemeClr val="tx1"/>
              </a:solidFill>
              <a:latin typeface="+mn-ea"/>
            </a:endParaRPr>
          </a:p>
          <a:p>
            <a:pPr marL="25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0" dirty="0">
                <a:solidFill>
                  <a:schemeClr val="tx1"/>
                </a:solidFill>
                <a:latin typeface="+mn-ea"/>
              </a:rPr>
              <a:t>沒使用護欄牆夾加強錨固吊船。</a:t>
            </a:r>
            <a:endParaRPr lang="en-US" altLang="zh-TW" b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968446" y="6057788"/>
            <a:ext cx="6823991" cy="789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免責聲明：</a:t>
            </a:r>
            <a:endParaRPr kumimoji="0" lang="zh-HK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上述之</a:t>
            </a:r>
            <a:r>
              <a:rPr kumimoji="0" lang="zh-TW" altLang="zh-H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估計</a:t>
            </a: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意外成因是根據新聞報導內容所作出之初步猜測，可能並不等同事實及全部。以上內容不構成有關事宜或任何其他事宜的專業意見。此外，對採用或不採用本訊息所引致的任何後果，建造業議會 </a:t>
            </a: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包括議會成員及僱員）概不負責</a:t>
            </a: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 panose="020B0604030504040204" pitchFamily="34" charset="-120"/>
                <a:cs typeface="+mn-cs"/>
              </a:rPr>
              <a:t>。</a:t>
            </a:r>
            <a:endParaRPr kumimoji="0" lang="zh-HK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458365" y="5347458"/>
            <a:ext cx="356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資料來源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︰</a:t>
            </a:r>
            <a:r>
              <a:rPr lang="zh-TW" altLang="en-US" dirty="0">
                <a:solidFill>
                  <a:prstClr val="black"/>
                </a:solidFill>
                <a:ea typeface="新細明體" panose="02020500000000000000" pitchFamily="18" charset="-120"/>
              </a:rPr>
              <a:t>東方日報</a:t>
            </a:r>
            <a:endParaRPr lang="zh-HK" altLang="en-US" dirty="0">
              <a:solidFill>
                <a:prstClr val="black"/>
              </a:solidFill>
              <a:ea typeface="新細明體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034" y="1406790"/>
            <a:ext cx="4859694" cy="37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9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5DD35AE-C410-D2F2-017F-4CC5491C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095E-8C38-405C-9F17-E18958EBE55D}" type="slidenum">
              <a:rPr lang="zh-HK" altLang="en-US" smtClean="0"/>
              <a:t>7</a:t>
            </a:fld>
            <a:endParaRPr lang="zh-HK" altLang="en-US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6E28AD3E-F6BA-0D8D-5032-047CC75C7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595587"/>
              </p:ext>
            </p:extLst>
          </p:nvPr>
        </p:nvGraphicFramePr>
        <p:xfrm>
          <a:off x="2317286" y="1013662"/>
          <a:ext cx="8600668" cy="5707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E8D74E27-79D4-BB59-9BD8-16989D65999F}"/>
              </a:ext>
            </a:extLst>
          </p:cNvPr>
          <p:cNvSpPr txBox="1"/>
          <p:nvPr/>
        </p:nvSpPr>
        <p:spPr>
          <a:xfrm>
            <a:off x="3542044" y="333758"/>
            <a:ext cx="5987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使用吊船的一般流程</a:t>
            </a: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爆炸: 八角 8">
            <a:extLst>
              <a:ext uri="{FF2B5EF4-FFF2-40B4-BE49-F238E27FC236}">
                <a16:creationId xmlns:a16="http://schemas.microsoft.com/office/drawing/2014/main" id="{7652D706-C636-2C89-4F03-8C309FBF3D27}"/>
              </a:ext>
            </a:extLst>
          </p:cNvPr>
          <p:cNvSpPr/>
          <p:nvPr/>
        </p:nvSpPr>
        <p:spPr>
          <a:xfrm>
            <a:off x="52640" y="1371601"/>
            <a:ext cx="2233210" cy="2831124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</a:rPr>
              <a:t>這宗致命意外</a:t>
            </a:r>
            <a:r>
              <a:rPr lang="en-US" altLang="zh-TW" sz="1600" b="1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</a:rPr>
              <a:t>在吊船安裝及測試階段發生！</a:t>
            </a:r>
          </a:p>
        </p:txBody>
      </p:sp>
    </p:spTree>
    <p:extLst>
      <p:ext uri="{BB962C8B-B14F-4D97-AF65-F5344CB8AC3E}">
        <p14:creationId xmlns:p14="http://schemas.microsoft.com/office/powerpoint/2010/main" val="26837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358470"/>
            <a:ext cx="12192000" cy="5273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0095E-8C38-405C-9F17-E18958EBE55D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78294" y="50199"/>
            <a:ext cx="10075506" cy="1325563"/>
          </a:xfrm>
        </p:spPr>
        <p:txBody>
          <a:bodyPr/>
          <a:lstStyle/>
          <a:p>
            <a:r>
              <a:rPr lang="zh-TW" altLang="en-US" b="1" dirty="0"/>
              <a:t>如何</a:t>
            </a:r>
            <a:r>
              <a:rPr lang="zh-TW" altLang="en-US" dirty="0"/>
              <a:t>可以防止及避免</a:t>
            </a:r>
            <a:r>
              <a:rPr lang="zh-TW" altLang="en-US" b="1" dirty="0"/>
              <a:t>意外發生</a:t>
            </a:r>
            <a:endParaRPr lang="zh-HK" alt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492" y="2289175"/>
            <a:ext cx="6956425" cy="4067175"/>
          </a:xfrm>
        </p:spPr>
      </p:pic>
      <p:sp>
        <p:nvSpPr>
          <p:cNvPr id="7" name="文字方塊 6"/>
          <p:cNvSpPr txBox="1"/>
          <p:nvPr/>
        </p:nvSpPr>
        <p:spPr>
          <a:xfrm>
            <a:off x="7962475" y="2247175"/>
            <a:ext cx="41237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做足</a:t>
            </a:r>
            <a:r>
              <a:rPr kumimoji="0" lang="en-HK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D</a:t>
            </a:r>
            <a:r>
              <a:rPr kumimoji="0" lang="zh-TW" altLang="en-H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問多</a:t>
            </a:r>
            <a:r>
              <a:rPr kumimoji="0" lang="en-HK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D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工作地點圍封 </a:t>
            </a:r>
            <a:r>
              <a:rPr lang="en-US" altLang="zh-TW" sz="2000" dirty="0">
                <a:solidFill>
                  <a:prstClr val="black"/>
                </a:solidFill>
                <a:latin typeface="+mn-ea"/>
              </a:rPr>
              <a:t>?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latin typeface="+mn-ea"/>
              </a:rPr>
              <a:t>現場是否有繫穩點使用安全帶 </a:t>
            </a:r>
            <a:r>
              <a:rPr lang="en-US" altLang="zh-TW" sz="2000" dirty="0">
                <a:latin typeface="+mn-ea"/>
              </a:rPr>
              <a:t>?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已安排足夠的監督及安全訓練</a:t>
            </a:r>
            <a:r>
              <a:rPr lang="en-US" altLang="zh-TW" sz="2000" dirty="0">
                <a:solidFill>
                  <a:prstClr val="black"/>
                </a:solidFill>
                <a:latin typeface="+mn-ea"/>
              </a:rPr>
              <a:t> ?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危險區域須提供足夠警告及提示。</a:t>
            </a:r>
            <a:r>
              <a:rPr lang="zh-TW" altLang="en-US" dirty="0">
                <a:solidFill>
                  <a:prstClr val="black"/>
                </a:solidFill>
                <a:latin typeface="+mn-ea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kumimoji="0" lang="zh-HK" alt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178" y="2943844"/>
            <a:ext cx="4102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尋求協助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latin typeface="+mn-ea"/>
              </a:rPr>
              <a:t>自問</a:t>
            </a:r>
            <a:r>
              <a:rPr kumimoji="0" lang="zh-TW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有足夠能力應付工作嗎？</a:t>
            </a:r>
            <a:endParaRPr kumimoji="0" lang="en-US" altLang="zh-TW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需要使用什麼防墮裝置？</a:t>
            </a:r>
            <a:endParaRPr kumimoji="0" lang="en-US" altLang="zh-TW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latin typeface="+mn-ea"/>
              </a:rPr>
              <a:t>吊船的懸掛及保護安裝正確嗎？</a:t>
            </a:r>
            <a:endParaRPr kumimoji="0" lang="en-US" altLang="zh-TW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latin typeface="+mn-ea"/>
              </a:rPr>
              <a:t>是否根據</a:t>
            </a:r>
            <a:r>
              <a:rPr kumimoji="0" lang="zh-TW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高空工作</a:t>
            </a:r>
            <a:r>
              <a:rPr lang="zh-TW" altLang="en-US" sz="2000" dirty="0">
                <a:latin typeface="+mn-ea"/>
              </a:rPr>
              <a:t>安全</a:t>
            </a:r>
            <a:r>
              <a:rPr kumimoji="0" lang="zh-TW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程序 </a:t>
            </a:r>
            <a:r>
              <a:rPr kumimoji="0" lang="en-US" altLang="zh-TW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?</a:t>
            </a:r>
            <a:endParaRPr kumimoji="0" lang="zh-HK" alt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83074" y="1639133"/>
            <a:ext cx="3979401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危險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  <a:defRPr/>
            </a:pPr>
            <a:r>
              <a:rPr lang="zh-TW" altLang="zh-HK" sz="2000" b="1" dirty="0">
                <a:solidFill>
                  <a:srgbClr val="FF0000"/>
                </a:solidFill>
              </a:rPr>
              <a:t>「</a:t>
            </a:r>
            <a:r>
              <a:rPr lang="zh-TW" altLang="en-US" sz="2000" b="1" dirty="0">
                <a:solidFill>
                  <a:srgbClr val="FF0000"/>
                </a:solidFill>
              </a:rPr>
              <a:t>與倒塌的吊船一同墮下</a:t>
            </a:r>
            <a:r>
              <a:rPr lang="zh-TW" altLang="zh-HK" sz="2000" b="1" dirty="0">
                <a:solidFill>
                  <a:srgbClr val="FF0000"/>
                </a:solidFill>
              </a:rPr>
              <a:t>」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43" y="5559961"/>
            <a:ext cx="3745117" cy="107154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962475" y="4582468"/>
            <a:ext cx="3946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妥善安排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安排開工前安全講解，說明相關工作風險及合適安全措施</a:t>
            </a:r>
            <a:r>
              <a:rPr lang="en-US" altLang="zh-TW" sz="2000" dirty="0">
                <a:solidFill>
                  <a:prstClr val="black"/>
                </a:solidFill>
                <a:latin typeface="+mn-ea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安排開工前</a:t>
            </a:r>
            <a:r>
              <a:rPr lang="en-GB" altLang="zh-TW" sz="2000" dirty="0">
                <a:solidFill>
                  <a:prstClr val="black"/>
                </a:solidFill>
                <a:latin typeface="+mn-ea"/>
              </a:rPr>
              <a:t>/</a:t>
            </a:r>
            <a:r>
              <a:rPr lang="zh-TW" altLang="en-US" sz="2000" dirty="0">
                <a:solidFill>
                  <a:prstClr val="black"/>
                </a:solidFill>
                <a:latin typeface="+mn-ea"/>
              </a:rPr>
              <a:t>後檢查及巡查</a:t>
            </a:r>
            <a:r>
              <a:rPr lang="en-US" altLang="zh-TW" sz="2000" dirty="0">
                <a:solidFill>
                  <a:prstClr val="black"/>
                </a:solidFill>
                <a:latin typeface="+mn-ea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latin typeface="+mn-ea"/>
              </a:rPr>
              <a:t>吊船的整體安裝正確嗎？</a:t>
            </a:r>
            <a:endParaRPr lang="en-US" altLang="zh-TW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572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C70DC-36FE-401E-A289-D014DC83A761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45837" y="173841"/>
            <a:ext cx="10515600" cy="1325562"/>
          </a:xfrm>
        </p:spPr>
        <p:txBody>
          <a:bodyPr>
            <a:normAutofit/>
          </a:bodyPr>
          <a:lstStyle/>
          <a:p>
            <a:r>
              <a:rPr lang="zh-TW" altLang="en-US" dirty="0"/>
              <a:t>修樹工酷熱天氣下戶外工作 疑中暑昏迷送院亡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idx="4294967295"/>
          </p:nvPr>
        </p:nvSpPr>
        <p:spPr>
          <a:xfrm>
            <a:off x="667135" y="1869778"/>
            <a:ext cx="6586519" cy="4089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TW" sz="2600" b="0" dirty="0">
                <a:solidFill>
                  <a:schemeClr val="tx1"/>
                </a:solidFill>
              </a:rPr>
              <a:t>6</a:t>
            </a:r>
            <a:r>
              <a:rPr lang="zh-TW" altLang="en-US" sz="2600" b="0" dirty="0">
                <a:solidFill>
                  <a:schemeClr val="tx1"/>
                </a:solidFill>
              </a:rPr>
              <a:t>月</a:t>
            </a:r>
            <a:r>
              <a:rPr lang="en-US" altLang="zh-TW" sz="2600" b="0" dirty="0">
                <a:solidFill>
                  <a:schemeClr val="tx1"/>
                </a:solidFill>
              </a:rPr>
              <a:t>23</a:t>
            </a:r>
            <a:r>
              <a:rPr lang="zh-TW" altLang="en-US" sz="2600" b="0" dirty="0">
                <a:solidFill>
                  <a:schemeClr val="tx1"/>
                </a:solidFill>
              </a:rPr>
              <a:t>日，一名</a:t>
            </a:r>
            <a:r>
              <a:rPr lang="en-US" altLang="zh-TW" sz="2600" b="0" dirty="0">
                <a:solidFill>
                  <a:schemeClr val="tx1"/>
                </a:solidFill>
              </a:rPr>
              <a:t>67</a:t>
            </a:r>
            <a:r>
              <a:rPr lang="zh-TW" altLang="en-US" sz="2600" b="0" dirty="0">
                <a:solidFill>
                  <a:schemeClr val="tx1"/>
                </a:solidFill>
              </a:rPr>
              <a:t>歲姓黃的修樹工人於屯門青山公路大欖段近樂翠街一斜坡工作期間，突然暈倒，警方經初步調查，相信黃男工作期間懷疑中暑暈倒，死因有待驗屍後確定。</a:t>
            </a:r>
            <a:endParaRPr lang="en-US" altLang="zh-TW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zh-TW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b="0" dirty="0">
                <a:solidFill>
                  <a:schemeClr val="tx1"/>
                </a:solidFill>
              </a:rPr>
              <a:t>註</a:t>
            </a:r>
            <a:r>
              <a:rPr lang="en-US" altLang="zh-TW" b="0">
                <a:solidFill>
                  <a:schemeClr val="tx1"/>
                </a:solidFill>
              </a:rPr>
              <a:t>: </a:t>
            </a:r>
            <a:r>
              <a:rPr lang="zh-TW" altLang="en-US" b="0">
                <a:solidFill>
                  <a:schemeClr val="tx1"/>
                </a:solidFill>
              </a:rPr>
              <a:t>天文台</a:t>
            </a:r>
            <a:r>
              <a:rPr lang="zh-TW" altLang="en-US" b="0" dirty="0">
                <a:solidFill>
                  <a:schemeClr val="tx1"/>
                </a:solidFill>
              </a:rPr>
              <a:t>錄得屯門區那天戶外的氣溫高見</a:t>
            </a:r>
            <a:r>
              <a:rPr lang="en-US" altLang="zh-TW" u="sng" dirty="0">
                <a:solidFill>
                  <a:schemeClr val="tx1"/>
                </a:solidFill>
              </a:rPr>
              <a:t>32.9</a:t>
            </a:r>
            <a:r>
              <a:rPr lang="zh-TW" altLang="en-US" u="sng" dirty="0">
                <a:solidFill>
                  <a:schemeClr val="tx1"/>
                </a:solidFill>
              </a:rPr>
              <a:t>度</a:t>
            </a:r>
            <a:r>
              <a:rPr lang="zh-TW" altLang="en-US" b="0" dirty="0">
                <a:solidFill>
                  <a:schemeClr val="tx1"/>
                </a:solidFill>
              </a:rPr>
              <a:t>。</a:t>
            </a:r>
          </a:p>
          <a:p>
            <a:pPr marL="0" indent="0" algn="just">
              <a:buNone/>
            </a:pPr>
            <a:r>
              <a:rPr lang="zh-TW" altLang="en-US" sz="2600" b="0" dirty="0">
                <a:solidFill>
                  <a:schemeClr val="bg1"/>
                </a:solidFill>
              </a:rPr>
              <a:t>：</a:t>
            </a:r>
            <a:endParaRPr lang="zh-TW" altLang="en-US" sz="2000" b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610600" y="5469037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資料來源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︰</a:t>
            </a:r>
            <a:r>
              <a:rPr lang="zh-HK" altLang="en-US" dirty="0">
                <a:solidFill>
                  <a:prstClr val="black"/>
                </a:solidFill>
                <a:ea typeface="新細明體" panose="02020500000000000000" pitchFamily="18" charset="-120"/>
              </a:rPr>
              <a:t>星島日報</a:t>
            </a:r>
            <a:r>
              <a:rPr lang="en-US" altLang="zh-HK" dirty="0">
                <a:solidFill>
                  <a:prstClr val="black"/>
                </a:solidFill>
                <a:ea typeface="新細明體" panose="02020500000000000000" pitchFamily="18" charset="-120"/>
              </a:rPr>
              <a:t>/ HK01</a:t>
            </a: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3"/>
          <p:cNvSpPr txBox="1">
            <a:spLocks/>
          </p:cNvSpPr>
          <p:nvPr/>
        </p:nvSpPr>
        <p:spPr>
          <a:xfrm>
            <a:off x="11353800" y="4347910"/>
            <a:ext cx="791633" cy="3918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投影片編號版面配置區 3"/>
          <p:cNvSpPr txBox="1">
            <a:spLocks/>
          </p:cNvSpPr>
          <p:nvPr/>
        </p:nvSpPr>
        <p:spPr>
          <a:xfrm>
            <a:off x="10957983" y="2368061"/>
            <a:ext cx="1064684" cy="7646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3289" y="5940851"/>
            <a:ext cx="10058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/>
              <a:t>資料內源：修樹工酷熱天氣下戶外工作 疑中暑昏迷送院亡 </a:t>
            </a:r>
            <a:r>
              <a:rPr lang="en-US" altLang="zh-TW" sz="1200" dirty="0"/>
              <a:t>@</a:t>
            </a:r>
            <a:endParaRPr lang="en-US" altLang="zh-HK" sz="1200" dirty="0"/>
          </a:p>
          <a:p>
            <a:r>
              <a:rPr lang="en-US" altLang="zh-TW" sz="1200" dirty="0">
                <a:hlinkClick r:id="rId3"/>
              </a:rPr>
              <a:t>https://www.singtaousa.com/2022-06-24/%e4%bf%ae%e6%a8%b9%e5%b7%a5%e9%85%b7%e7%86%b1%e5%a4%a9%e6%b0%a3%e4%b8%8b%e6%88%b6%e5%a4%96%e5%b7%a5%e4%bd%9c-%e7%96%91%e4%b8%ad%e6%9a%91%e6%98%8f%e8%bf%b7%e9%80%81%e9%99%a2%e4%ba%a1/4140958</a:t>
            </a:r>
            <a:r>
              <a:rPr lang="en-US" altLang="zh-TW" sz="1200" dirty="0"/>
              <a:t> 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20" t="40308" r="45305" b="17460"/>
          <a:stretch/>
        </p:blipFill>
        <p:spPr>
          <a:xfrm>
            <a:off x="7552968" y="2017877"/>
            <a:ext cx="4469699" cy="333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3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IC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29D9D2180F1645B7D5D7FDBA8B11EB" ma:contentTypeVersion="14" ma:contentTypeDescription="Create a new document." ma:contentTypeScope="" ma:versionID="7e664d09dc5bb39d3248a1ddd85674bf">
  <xsd:schema xmlns:xsd="http://www.w3.org/2001/XMLSchema" xmlns:xs="http://www.w3.org/2001/XMLSchema" xmlns:p="http://schemas.microsoft.com/office/2006/metadata/properties" xmlns:ns3="346098e1-2ed2-4512-b903-5e63e96366fd" xmlns:ns4="bc62971c-0f8e-4c48-8fe5-9602e9b68c00" targetNamespace="http://schemas.microsoft.com/office/2006/metadata/properties" ma:root="true" ma:fieldsID="45983e9620ef90374e90e23edb2081bd" ns3:_="" ns4:_="">
    <xsd:import namespace="346098e1-2ed2-4512-b903-5e63e96366fd"/>
    <xsd:import namespace="bc62971c-0f8e-4c48-8fe5-9602e9b68c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098e1-2ed2-4512-b903-5e63e96366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2971c-0f8e-4c48-8fe5-9602e9b68c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6E14E7-7EE3-497B-A088-0343ACD5404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46098e1-2ed2-4512-b903-5e63e96366fd"/>
    <ds:schemaRef ds:uri="bc62971c-0f8e-4c48-8fe5-9602e9b68c00"/>
  </ds:schemaRefs>
</ds:datastoreItem>
</file>

<file path=customXml/itemProps2.xml><?xml version="1.0" encoding="utf-8"?>
<ds:datastoreItem xmlns:ds="http://schemas.openxmlformats.org/officeDocument/2006/customXml" ds:itemID="{2022173F-EE47-48BB-A3DC-E7B00FE371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6D6BC5-9C0F-4401-ADF3-6E4A915BCD6E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7213</TotalTime>
  <Words>1583</Words>
  <Application>Microsoft Office PowerPoint</Application>
  <PresentationFormat>Widescreen</PresentationFormat>
  <Paragraphs>175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佈景主題</vt:lpstr>
      <vt:lpstr>2_Office 佈景主題</vt:lpstr>
      <vt:lpstr>《默哀會》</vt:lpstr>
      <vt:lpstr> </vt:lpstr>
      <vt:lpstr>PowerPoint Presentation</vt:lpstr>
      <vt:lpstr>反思事故發生的原因</vt:lpstr>
      <vt:lpstr>西半山吊船飛墜20層樓致兩工人殞命</vt:lpstr>
      <vt:lpstr>反思意外發生的可能原因 ?</vt:lpstr>
      <vt:lpstr>PowerPoint Presentation</vt:lpstr>
      <vt:lpstr>如何可以防止及避免意外發生</vt:lpstr>
      <vt:lpstr>修樹工酷熱天氣下戶外工作 疑中暑昏迷送院亡</vt:lpstr>
      <vt:lpstr>反思意外發生的可能原因 ?</vt:lpstr>
      <vt:lpstr>如何可以防止及避免意外發生</vt:lpstr>
      <vt:lpstr>管理層也應多關注工人的職業健康</vt:lpstr>
      <vt:lpstr>PowerPoint Presentation</vt:lpstr>
      <vt:lpstr>如何 對危險說不？</vt:lpstr>
      <vt:lpstr>總結</vt:lpstr>
      <vt:lpstr>生命第一，對危險說不；人人有責、各司其職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CC - Ryan Chow</dc:creator>
  <cp:lastModifiedBy>Lam Tony</cp:lastModifiedBy>
  <cp:revision>671</cp:revision>
  <cp:lastPrinted>2022-04-07T01:21:19Z</cp:lastPrinted>
  <dcterms:created xsi:type="dcterms:W3CDTF">2020-06-12T08:00:00Z</dcterms:created>
  <dcterms:modified xsi:type="dcterms:W3CDTF">2022-06-29T11:37:22Z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0x0101001B29D9D2180F1645B7D5D7FDBA8B11EB</vt:lpwstr>
  </property>
</Properties>
</file>