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Lst>
  <p:notesMasterIdLst>
    <p:notesMasterId r:id="rId37"/>
  </p:notesMasterIdLst>
  <p:handoutMasterIdLst>
    <p:handoutMasterId r:id="rId38"/>
  </p:handoutMasterIdLst>
  <p:sldIdLst>
    <p:sldId id="539" r:id="rId6"/>
    <p:sldId id="491" r:id="rId7"/>
    <p:sldId id="550" r:id="rId8"/>
    <p:sldId id="515" r:id="rId9"/>
    <p:sldId id="493" r:id="rId10"/>
    <p:sldId id="516" r:id="rId11"/>
    <p:sldId id="517" r:id="rId12"/>
    <p:sldId id="522" r:id="rId13"/>
    <p:sldId id="523" r:id="rId14"/>
    <p:sldId id="524" r:id="rId15"/>
    <p:sldId id="525" r:id="rId16"/>
    <p:sldId id="526" r:id="rId17"/>
    <p:sldId id="529" r:id="rId18"/>
    <p:sldId id="533" r:id="rId19"/>
    <p:sldId id="534" r:id="rId20"/>
    <p:sldId id="537" r:id="rId21"/>
    <p:sldId id="452" r:id="rId22"/>
    <p:sldId id="509" r:id="rId23"/>
    <p:sldId id="551" r:id="rId24"/>
    <p:sldId id="442" r:id="rId25"/>
    <p:sldId id="430" r:id="rId26"/>
    <p:sldId id="548" r:id="rId27"/>
    <p:sldId id="549" r:id="rId28"/>
    <p:sldId id="540" r:id="rId29"/>
    <p:sldId id="541" r:id="rId30"/>
    <p:sldId id="542" r:id="rId31"/>
    <p:sldId id="543" r:id="rId32"/>
    <p:sldId id="544" r:id="rId33"/>
    <p:sldId id="545" r:id="rId34"/>
    <p:sldId id="546" r:id="rId35"/>
    <p:sldId id="547" r:id="rId36"/>
  </p:sldIdLst>
  <p:sldSz cx="12192000" cy="6858000"/>
  <p:notesSz cx="6805613" cy="99393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5B73D"/>
    <a:srgbClr val="338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EFCC2-1D5C-4897-B590-72E2A7954F53}" v="156" dt="2022-05-10T15:17:33.782"/>
  </p1510:revLst>
</p1510:revInfo>
</file>

<file path=ppt/tableStyles.xml><?xml version="1.0" encoding="utf-8"?>
<a:tblStyleLst xmlns:a="http://schemas.openxmlformats.org/drawingml/2006/main" def="{5C22544A-7EE6-4342-B048-85BDC9FD1C3A}">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71" autoAdjust="0"/>
    <p:restoredTop sz="92433" autoAdjust="0"/>
  </p:normalViewPr>
  <p:slideViewPr>
    <p:cSldViewPr snapToGrid="0">
      <p:cViewPr varScale="1">
        <p:scale>
          <a:sx n="106" d="100"/>
          <a:sy n="106" d="100"/>
        </p:scale>
        <p:origin x="324"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CC - Wilson Mok" userId="599bfe9f-5d60-4852-a9fd-09140585c0e5" providerId="ADAL" clId="{C28EFCC2-1D5C-4897-B590-72E2A7954F53}"/>
    <pc:docChg chg="undo custSel addSld modSld">
      <pc:chgData name="KCC - Wilson Mok" userId="599bfe9f-5d60-4852-a9fd-09140585c0e5" providerId="ADAL" clId="{C28EFCC2-1D5C-4897-B590-72E2A7954F53}" dt="2022-05-10T15:17:33.782" v="479" actId="6549"/>
      <pc:docMkLst>
        <pc:docMk/>
      </pc:docMkLst>
      <pc:sldChg chg="modNotesTx">
        <pc:chgData name="KCC - Wilson Mok" userId="599bfe9f-5d60-4852-a9fd-09140585c0e5" providerId="ADAL" clId="{C28EFCC2-1D5C-4897-B590-72E2A7954F53}" dt="2022-05-10T13:55:00.847" v="242"/>
        <pc:sldMkLst>
          <pc:docMk/>
          <pc:sldMk cId="1474807810" sldId="318"/>
        </pc:sldMkLst>
      </pc:sldChg>
      <pc:sldChg chg="modNotesTx">
        <pc:chgData name="KCC - Wilson Mok" userId="599bfe9f-5d60-4852-a9fd-09140585c0e5" providerId="ADAL" clId="{C28EFCC2-1D5C-4897-B590-72E2A7954F53}" dt="2022-05-10T13:56:17.386" v="247"/>
        <pc:sldMkLst>
          <pc:docMk/>
          <pc:sldMk cId="2769842912" sldId="407"/>
        </pc:sldMkLst>
      </pc:sldChg>
      <pc:sldChg chg="modNotesTx">
        <pc:chgData name="KCC - Wilson Mok" userId="599bfe9f-5d60-4852-a9fd-09140585c0e5" providerId="ADAL" clId="{C28EFCC2-1D5C-4897-B590-72E2A7954F53}" dt="2022-05-10T13:55:31.530" v="243"/>
        <pc:sldMkLst>
          <pc:docMk/>
          <pc:sldMk cId="638706475" sldId="428"/>
        </pc:sldMkLst>
      </pc:sldChg>
      <pc:sldChg chg="modNotesTx">
        <pc:chgData name="KCC - Wilson Mok" userId="599bfe9f-5d60-4852-a9fd-09140585c0e5" providerId="ADAL" clId="{C28EFCC2-1D5C-4897-B590-72E2A7954F53}" dt="2022-05-10T13:55:56.077" v="246"/>
        <pc:sldMkLst>
          <pc:docMk/>
          <pc:sldMk cId="424310743" sldId="455"/>
        </pc:sldMkLst>
      </pc:sldChg>
      <pc:sldChg chg="modNotesTx">
        <pc:chgData name="KCC - Wilson Mok" userId="599bfe9f-5d60-4852-a9fd-09140585c0e5" providerId="ADAL" clId="{C28EFCC2-1D5C-4897-B590-72E2A7954F53}" dt="2022-05-10T13:56:30.012" v="248"/>
        <pc:sldMkLst>
          <pc:docMk/>
          <pc:sldMk cId="2912268159" sldId="456"/>
        </pc:sldMkLst>
      </pc:sldChg>
      <pc:sldChg chg="modNotesTx">
        <pc:chgData name="KCC - Wilson Mok" userId="599bfe9f-5d60-4852-a9fd-09140585c0e5" providerId="ADAL" clId="{C28EFCC2-1D5C-4897-B590-72E2A7954F53}" dt="2022-05-10T14:06:47.523" v="260"/>
        <pc:sldMkLst>
          <pc:docMk/>
          <pc:sldMk cId="335142418" sldId="491"/>
        </pc:sldMkLst>
      </pc:sldChg>
      <pc:sldChg chg="modSp mod">
        <pc:chgData name="KCC - Wilson Mok" userId="599bfe9f-5d60-4852-a9fd-09140585c0e5" providerId="ADAL" clId="{C28EFCC2-1D5C-4897-B590-72E2A7954F53}" dt="2022-05-10T14:30:17.454" v="303" actId="113"/>
        <pc:sldMkLst>
          <pc:docMk/>
          <pc:sldMk cId="1808281114" sldId="494"/>
        </pc:sldMkLst>
        <pc:spChg chg="mod">
          <ac:chgData name="KCC - Wilson Mok" userId="599bfe9f-5d60-4852-a9fd-09140585c0e5" providerId="ADAL" clId="{C28EFCC2-1D5C-4897-B590-72E2A7954F53}" dt="2022-05-10T14:30:17.454" v="303" actId="113"/>
          <ac:spMkLst>
            <pc:docMk/>
            <pc:sldMk cId="1808281114" sldId="494"/>
            <ac:spMk id="8" creationId="{00000000-0000-0000-0000-000000000000}"/>
          </ac:spMkLst>
        </pc:spChg>
        <pc:spChg chg="mod">
          <ac:chgData name="KCC - Wilson Mok" userId="599bfe9f-5d60-4852-a9fd-09140585c0e5" providerId="ADAL" clId="{C28EFCC2-1D5C-4897-B590-72E2A7954F53}" dt="2022-05-10T14:19:33.349" v="287"/>
          <ac:spMkLst>
            <pc:docMk/>
            <pc:sldMk cId="1808281114" sldId="494"/>
            <ac:spMk id="11" creationId="{00000000-0000-0000-0000-000000000000}"/>
          </ac:spMkLst>
        </pc:spChg>
      </pc:sldChg>
      <pc:sldChg chg="modSp mod">
        <pc:chgData name="KCC - Wilson Mok" userId="599bfe9f-5d60-4852-a9fd-09140585c0e5" providerId="ADAL" clId="{C28EFCC2-1D5C-4897-B590-72E2A7954F53}" dt="2022-05-10T14:20:42.410" v="299" actId="20577"/>
        <pc:sldMkLst>
          <pc:docMk/>
          <pc:sldMk cId="460490730" sldId="495"/>
        </pc:sldMkLst>
        <pc:spChg chg="mod">
          <ac:chgData name="KCC - Wilson Mok" userId="599bfe9f-5d60-4852-a9fd-09140585c0e5" providerId="ADAL" clId="{C28EFCC2-1D5C-4897-B590-72E2A7954F53}" dt="2022-05-10T14:20:42.410" v="299" actId="20577"/>
          <ac:spMkLst>
            <pc:docMk/>
            <pc:sldMk cId="460490730" sldId="495"/>
            <ac:spMk id="3" creationId="{00000000-0000-0000-0000-000000000000}"/>
          </ac:spMkLst>
        </pc:spChg>
      </pc:sldChg>
      <pc:sldChg chg="modSp mod">
        <pc:chgData name="KCC - Wilson Mok" userId="599bfe9f-5d60-4852-a9fd-09140585c0e5" providerId="ADAL" clId="{C28EFCC2-1D5C-4897-B590-72E2A7954F53}" dt="2022-05-10T14:20:54.769" v="301" actId="1076"/>
        <pc:sldMkLst>
          <pc:docMk/>
          <pc:sldMk cId="3264667412" sldId="496"/>
        </pc:sldMkLst>
        <pc:spChg chg="mod">
          <ac:chgData name="KCC - Wilson Mok" userId="599bfe9f-5d60-4852-a9fd-09140585c0e5" providerId="ADAL" clId="{C28EFCC2-1D5C-4897-B590-72E2A7954F53}" dt="2022-05-10T14:20:54.769" v="301" actId="1076"/>
          <ac:spMkLst>
            <pc:docMk/>
            <pc:sldMk cId="3264667412" sldId="496"/>
            <ac:spMk id="7" creationId="{00000000-0000-0000-0000-000000000000}"/>
          </ac:spMkLst>
        </pc:spChg>
      </pc:sldChg>
      <pc:sldChg chg="modNotesTx">
        <pc:chgData name="KCC - Wilson Mok" userId="599bfe9f-5d60-4852-a9fd-09140585c0e5" providerId="ADAL" clId="{C28EFCC2-1D5C-4897-B590-72E2A7954F53}" dt="2022-05-10T14:07:28.349" v="261"/>
        <pc:sldMkLst>
          <pc:docMk/>
          <pc:sldMk cId="3119563663" sldId="497"/>
        </pc:sldMkLst>
      </pc:sldChg>
      <pc:sldChg chg="modSp mod modNotesTx">
        <pc:chgData name="KCC - Wilson Mok" userId="599bfe9f-5d60-4852-a9fd-09140585c0e5" providerId="ADAL" clId="{C28EFCC2-1D5C-4897-B590-72E2A7954F53}" dt="2022-05-10T14:08:08.861" v="262"/>
        <pc:sldMkLst>
          <pc:docMk/>
          <pc:sldMk cId="3402913826" sldId="498"/>
        </pc:sldMkLst>
        <pc:picChg chg="mod">
          <ac:chgData name="KCC - Wilson Mok" userId="599bfe9f-5d60-4852-a9fd-09140585c0e5" providerId="ADAL" clId="{C28EFCC2-1D5C-4897-B590-72E2A7954F53}" dt="2022-05-10T13:20:45.096" v="109" actId="1076"/>
          <ac:picMkLst>
            <pc:docMk/>
            <pc:sldMk cId="3402913826" sldId="498"/>
            <ac:picMk id="5" creationId="{00000000-0000-0000-0000-000000000000}"/>
          </ac:picMkLst>
        </pc:picChg>
        <pc:picChg chg="mod">
          <ac:chgData name="KCC - Wilson Mok" userId="599bfe9f-5d60-4852-a9fd-09140585c0e5" providerId="ADAL" clId="{C28EFCC2-1D5C-4897-B590-72E2A7954F53}" dt="2022-05-10T13:20:43.338" v="108" actId="1076"/>
          <ac:picMkLst>
            <pc:docMk/>
            <pc:sldMk cId="3402913826" sldId="498"/>
            <ac:picMk id="11" creationId="{00000000-0000-0000-0000-000000000000}"/>
          </ac:picMkLst>
        </pc:picChg>
      </pc:sldChg>
      <pc:sldChg chg="modSp mod modNotesTx">
        <pc:chgData name="KCC - Wilson Mok" userId="599bfe9f-5d60-4852-a9fd-09140585c0e5" providerId="ADAL" clId="{C28EFCC2-1D5C-4897-B590-72E2A7954F53}" dt="2022-05-10T15:00:11.272" v="382" actId="14100"/>
        <pc:sldMkLst>
          <pc:docMk/>
          <pc:sldMk cId="2005630205" sldId="499"/>
        </pc:sldMkLst>
        <pc:spChg chg="mod">
          <ac:chgData name="KCC - Wilson Mok" userId="599bfe9f-5d60-4852-a9fd-09140585c0e5" providerId="ADAL" clId="{C28EFCC2-1D5C-4897-B590-72E2A7954F53}" dt="2022-05-10T15:00:11.272" v="382" actId="14100"/>
          <ac:spMkLst>
            <pc:docMk/>
            <pc:sldMk cId="2005630205" sldId="499"/>
            <ac:spMk id="8" creationId="{00000000-0000-0000-0000-000000000000}"/>
          </ac:spMkLst>
        </pc:spChg>
      </pc:sldChg>
      <pc:sldChg chg="modSp mod modNotesTx">
        <pc:chgData name="KCC - Wilson Mok" userId="599bfe9f-5d60-4852-a9fd-09140585c0e5" providerId="ADAL" clId="{C28EFCC2-1D5C-4897-B590-72E2A7954F53}" dt="2022-05-10T14:34:58.287" v="327" actId="207"/>
        <pc:sldMkLst>
          <pc:docMk/>
          <pc:sldMk cId="804155605" sldId="500"/>
        </pc:sldMkLst>
        <pc:spChg chg="mod">
          <ac:chgData name="KCC - Wilson Mok" userId="599bfe9f-5d60-4852-a9fd-09140585c0e5" providerId="ADAL" clId="{C28EFCC2-1D5C-4897-B590-72E2A7954F53}" dt="2022-05-10T14:34:58.287" v="327" actId="207"/>
          <ac:spMkLst>
            <pc:docMk/>
            <pc:sldMk cId="804155605" sldId="500"/>
            <ac:spMk id="3" creationId="{00000000-0000-0000-0000-000000000000}"/>
          </ac:spMkLst>
        </pc:spChg>
        <pc:spChg chg="mod">
          <ac:chgData name="KCC - Wilson Mok" userId="599bfe9f-5d60-4852-a9fd-09140585c0e5" providerId="ADAL" clId="{C28EFCC2-1D5C-4897-B590-72E2A7954F53}" dt="2022-05-09T16:16:38.584" v="14" actId="20577"/>
          <ac:spMkLst>
            <pc:docMk/>
            <pc:sldMk cId="804155605" sldId="500"/>
            <ac:spMk id="10" creationId="{00000000-0000-0000-0000-000000000000}"/>
          </ac:spMkLst>
        </pc:spChg>
      </pc:sldChg>
      <pc:sldChg chg="modSp mod modNotesTx">
        <pc:chgData name="KCC - Wilson Mok" userId="599bfe9f-5d60-4852-a9fd-09140585c0e5" providerId="ADAL" clId="{C28EFCC2-1D5C-4897-B590-72E2A7954F53}" dt="2022-05-10T14:34:36.717" v="316" actId="20577"/>
        <pc:sldMkLst>
          <pc:docMk/>
          <pc:sldMk cId="99133046" sldId="503"/>
        </pc:sldMkLst>
        <pc:spChg chg="mod">
          <ac:chgData name="KCC - Wilson Mok" userId="599bfe9f-5d60-4852-a9fd-09140585c0e5" providerId="ADAL" clId="{C28EFCC2-1D5C-4897-B590-72E2A7954F53}" dt="2022-05-10T14:34:36.717" v="316" actId="20577"/>
          <ac:spMkLst>
            <pc:docMk/>
            <pc:sldMk cId="99133046" sldId="503"/>
            <ac:spMk id="3" creationId="{00000000-0000-0000-0000-000000000000}"/>
          </ac:spMkLst>
        </pc:spChg>
      </pc:sldChg>
      <pc:sldChg chg="modSp mod modAnim">
        <pc:chgData name="KCC - Wilson Mok" userId="599bfe9f-5d60-4852-a9fd-09140585c0e5" providerId="ADAL" clId="{C28EFCC2-1D5C-4897-B590-72E2A7954F53}" dt="2022-05-10T15:16:18.604" v="462" actId="6549"/>
        <pc:sldMkLst>
          <pc:docMk/>
          <pc:sldMk cId="3072075917" sldId="506"/>
        </pc:sldMkLst>
        <pc:spChg chg="mod">
          <ac:chgData name="KCC - Wilson Mok" userId="599bfe9f-5d60-4852-a9fd-09140585c0e5" providerId="ADAL" clId="{C28EFCC2-1D5C-4897-B590-72E2A7954F53}" dt="2022-05-10T15:07:19.660" v="412" actId="20577"/>
          <ac:spMkLst>
            <pc:docMk/>
            <pc:sldMk cId="3072075917" sldId="506"/>
            <ac:spMk id="7" creationId="{00000000-0000-0000-0000-000000000000}"/>
          </ac:spMkLst>
        </pc:spChg>
        <pc:spChg chg="mod">
          <ac:chgData name="KCC - Wilson Mok" userId="599bfe9f-5d60-4852-a9fd-09140585c0e5" providerId="ADAL" clId="{C28EFCC2-1D5C-4897-B590-72E2A7954F53}" dt="2022-05-10T15:09:28.100" v="427"/>
          <ac:spMkLst>
            <pc:docMk/>
            <pc:sldMk cId="3072075917" sldId="506"/>
            <ac:spMk id="8" creationId="{00000000-0000-0000-0000-000000000000}"/>
          </ac:spMkLst>
        </pc:spChg>
        <pc:spChg chg="mod">
          <ac:chgData name="KCC - Wilson Mok" userId="599bfe9f-5d60-4852-a9fd-09140585c0e5" providerId="ADAL" clId="{C28EFCC2-1D5C-4897-B590-72E2A7954F53}" dt="2022-05-10T14:35:22.022" v="329" actId="113"/>
          <ac:spMkLst>
            <pc:docMk/>
            <pc:sldMk cId="3072075917" sldId="506"/>
            <ac:spMk id="11" creationId="{00000000-0000-0000-0000-000000000000}"/>
          </ac:spMkLst>
        </pc:spChg>
        <pc:spChg chg="mod">
          <ac:chgData name="KCC - Wilson Mok" userId="599bfe9f-5d60-4852-a9fd-09140585c0e5" providerId="ADAL" clId="{C28EFCC2-1D5C-4897-B590-72E2A7954F53}" dt="2022-05-10T15:16:18.604" v="462" actId="6549"/>
          <ac:spMkLst>
            <pc:docMk/>
            <pc:sldMk cId="3072075917" sldId="506"/>
            <ac:spMk id="13" creationId="{00000000-0000-0000-0000-000000000000}"/>
          </ac:spMkLst>
        </pc:spChg>
      </pc:sldChg>
      <pc:sldChg chg="modSp">
        <pc:chgData name="KCC - Wilson Mok" userId="599bfe9f-5d60-4852-a9fd-09140585c0e5" providerId="ADAL" clId="{C28EFCC2-1D5C-4897-B590-72E2A7954F53}" dt="2022-05-10T15:17:33.782" v="479" actId="6549"/>
        <pc:sldMkLst>
          <pc:docMk/>
          <pc:sldMk cId="3418234660" sldId="508"/>
        </pc:sldMkLst>
        <pc:spChg chg="mod">
          <ac:chgData name="KCC - Wilson Mok" userId="599bfe9f-5d60-4852-a9fd-09140585c0e5" providerId="ADAL" clId="{C28EFCC2-1D5C-4897-B590-72E2A7954F53}" dt="2022-05-10T15:14:29.551" v="457"/>
          <ac:spMkLst>
            <pc:docMk/>
            <pc:sldMk cId="3418234660" sldId="508"/>
            <ac:spMk id="7" creationId="{00000000-0000-0000-0000-000000000000}"/>
          </ac:spMkLst>
        </pc:spChg>
        <pc:spChg chg="mod">
          <ac:chgData name="KCC - Wilson Mok" userId="599bfe9f-5d60-4852-a9fd-09140585c0e5" providerId="ADAL" clId="{C28EFCC2-1D5C-4897-B590-72E2A7954F53}" dt="2022-05-10T15:10:20.217" v="439" actId="20577"/>
          <ac:spMkLst>
            <pc:docMk/>
            <pc:sldMk cId="3418234660" sldId="508"/>
            <ac:spMk id="8" creationId="{00000000-0000-0000-0000-000000000000}"/>
          </ac:spMkLst>
        </pc:spChg>
        <pc:spChg chg="mod">
          <ac:chgData name="KCC - Wilson Mok" userId="599bfe9f-5d60-4852-a9fd-09140585c0e5" providerId="ADAL" clId="{C28EFCC2-1D5C-4897-B590-72E2A7954F53}" dt="2022-05-10T15:17:33.782" v="479" actId="6549"/>
          <ac:spMkLst>
            <pc:docMk/>
            <pc:sldMk cId="3418234660" sldId="508"/>
            <ac:spMk id="13" creationId="{00000000-0000-0000-0000-000000000000}"/>
          </ac:spMkLst>
        </pc:spChg>
      </pc:sldChg>
      <pc:sldChg chg="addSp delSp modSp new mod modAnim modNotesTx">
        <pc:chgData name="KCC - Wilson Mok" userId="599bfe9f-5d60-4852-a9fd-09140585c0e5" providerId="ADAL" clId="{C28EFCC2-1D5C-4897-B590-72E2A7954F53}" dt="2022-05-10T14:04:13.821" v="259" actId="20577"/>
        <pc:sldMkLst>
          <pc:docMk/>
          <pc:sldMk cId="392473783" sldId="509"/>
        </pc:sldMkLst>
        <pc:spChg chg="mod">
          <ac:chgData name="KCC - Wilson Mok" userId="599bfe9f-5d60-4852-a9fd-09140585c0e5" providerId="ADAL" clId="{C28EFCC2-1D5C-4897-B590-72E2A7954F53}" dt="2022-05-10T13:49:48.205" v="240" actId="1076"/>
          <ac:spMkLst>
            <pc:docMk/>
            <pc:sldMk cId="392473783" sldId="509"/>
            <ac:spMk id="2" creationId="{AB099F71-BDC6-38A3-0E4B-7AF2C0EF99B6}"/>
          </ac:spMkLst>
        </pc:spChg>
        <pc:spChg chg="del mod">
          <ac:chgData name="KCC - Wilson Mok" userId="599bfe9f-5d60-4852-a9fd-09140585c0e5" providerId="ADAL" clId="{C28EFCC2-1D5C-4897-B590-72E2A7954F53}" dt="2022-05-10T13:46:48.560" v="215" actId="478"/>
          <ac:spMkLst>
            <pc:docMk/>
            <pc:sldMk cId="392473783" sldId="509"/>
            <ac:spMk id="3" creationId="{6650E908-79F7-0F98-2F88-4F811BF9C22D}"/>
          </ac:spMkLst>
        </pc:spChg>
        <pc:spChg chg="add mod">
          <ac:chgData name="KCC - Wilson Mok" userId="599bfe9f-5d60-4852-a9fd-09140585c0e5" providerId="ADAL" clId="{C28EFCC2-1D5C-4897-B590-72E2A7954F53}" dt="2022-05-10T13:49:28.485" v="238" actId="20577"/>
          <ac:spMkLst>
            <pc:docMk/>
            <pc:sldMk cId="392473783" sldId="509"/>
            <ac:spMk id="7" creationId="{F8B12B0E-8D74-EE16-0E0B-19596C50AA67}"/>
          </ac:spMkLst>
        </pc:spChg>
        <pc:spChg chg="add del mod">
          <ac:chgData name="KCC - Wilson Mok" userId="599bfe9f-5d60-4852-a9fd-09140585c0e5" providerId="ADAL" clId="{C28EFCC2-1D5C-4897-B590-72E2A7954F53}" dt="2022-05-10T13:36:07.954" v="132" actId="22"/>
          <ac:spMkLst>
            <pc:docMk/>
            <pc:sldMk cId="392473783" sldId="509"/>
            <ac:spMk id="9" creationId="{5FD30A9D-85F8-5E76-89EA-DB6A66D09320}"/>
          </ac:spMkLst>
        </pc:spChg>
        <pc:spChg chg="add del">
          <ac:chgData name="KCC - Wilson Mok" userId="599bfe9f-5d60-4852-a9fd-09140585c0e5" providerId="ADAL" clId="{C28EFCC2-1D5C-4897-B590-72E2A7954F53}" dt="2022-05-10T13:36:11.930" v="134" actId="22"/>
          <ac:spMkLst>
            <pc:docMk/>
            <pc:sldMk cId="392473783" sldId="509"/>
            <ac:spMk id="11" creationId="{609E0638-99C5-4780-7150-66E585722A27}"/>
          </ac:spMkLst>
        </pc:spChg>
        <pc:spChg chg="add del">
          <ac:chgData name="KCC - Wilson Mok" userId="599bfe9f-5d60-4852-a9fd-09140585c0e5" providerId="ADAL" clId="{C28EFCC2-1D5C-4897-B590-72E2A7954F53}" dt="2022-05-10T13:36:16.410" v="136" actId="22"/>
          <ac:spMkLst>
            <pc:docMk/>
            <pc:sldMk cId="392473783" sldId="509"/>
            <ac:spMk id="13" creationId="{B74AEACE-8777-1762-33AC-7F37A870E639}"/>
          </ac:spMkLst>
        </pc:spChg>
        <pc:spChg chg="add mod">
          <ac:chgData name="KCC - Wilson Mok" userId="599bfe9f-5d60-4852-a9fd-09140585c0e5" providerId="ADAL" clId="{C28EFCC2-1D5C-4897-B590-72E2A7954F53}" dt="2022-05-10T13:48:21.513" v="234" actId="1076"/>
          <ac:spMkLst>
            <pc:docMk/>
            <pc:sldMk cId="392473783" sldId="509"/>
            <ac:spMk id="15" creationId="{D58D3106-CD53-1F57-080F-2658EFE02A26}"/>
          </ac:spMkLst>
        </pc:spChg>
        <pc:spChg chg="add mod">
          <ac:chgData name="KCC - Wilson Mok" userId="599bfe9f-5d60-4852-a9fd-09140585c0e5" providerId="ADAL" clId="{C28EFCC2-1D5C-4897-B590-72E2A7954F53}" dt="2022-05-10T14:04:13.821" v="259" actId="20577"/>
          <ac:spMkLst>
            <pc:docMk/>
            <pc:sldMk cId="392473783" sldId="509"/>
            <ac:spMk id="17" creationId="{5991B470-E7D1-58FB-A6D1-DF259065EFFB}"/>
          </ac:spMkLst>
        </pc:spChg>
        <pc:spChg chg="add mod">
          <ac:chgData name="KCC - Wilson Mok" userId="599bfe9f-5d60-4852-a9fd-09140585c0e5" providerId="ADAL" clId="{C28EFCC2-1D5C-4897-B590-72E2A7954F53}" dt="2022-05-10T13:49:40.490" v="239" actId="20577"/>
          <ac:spMkLst>
            <pc:docMk/>
            <pc:sldMk cId="392473783" sldId="509"/>
            <ac:spMk id="19" creationId="{07F425E4-523C-90A4-2BA6-B2EB3CA0AA44}"/>
          </ac:spMkLst>
        </pc:spChg>
        <pc:spChg chg="add mod">
          <ac:chgData name="KCC - Wilson Mok" userId="599bfe9f-5d60-4852-a9fd-09140585c0e5" providerId="ADAL" clId="{C28EFCC2-1D5C-4897-B590-72E2A7954F53}" dt="2022-05-10T13:51:05.652" v="241" actId="14100"/>
          <ac:spMkLst>
            <pc:docMk/>
            <pc:sldMk cId="392473783" sldId="509"/>
            <ac:spMk id="21" creationId="{047CFBCB-1DEC-C9FE-D83E-A22201734160}"/>
          </ac:spMkLst>
        </pc:spChg>
        <pc:spChg chg="add mod">
          <ac:chgData name="KCC - Wilson Mok" userId="599bfe9f-5d60-4852-a9fd-09140585c0e5" providerId="ADAL" clId="{C28EFCC2-1D5C-4897-B590-72E2A7954F53}" dt="2022-05-10T13:47:36.916" v="225" actId="1076"/>
          <ac:spMkLst>
            <pc:docMk/>
            <pc:sldMk cId="392473783" sldId="509"/>
            <ac:spMk id="23" creationId="{7C797FD3-BE06-856A-D9B5-2C5BE4D6E602}"/>
          </ac:spMkLst>
        </pc:spChg>
        <pc:spChg chg="add mod">
          <ac:chgData name="KCC - Wilson Mok" userId="599bfe9f-5d60-4852-a9fd-09140585c0e5" providerId="ADAL" clId="{C28EFCC2-1D5C-4897-B590-72E2A7954F53}" dt="2022-05-10T13:47:31.953" v="224" actId="1076"/>
          <ac:spMkLst>
            <pc:docMk/>
            <pc:sldMk cId="392473783" sldId="509"/>
            <ac:spMk id="25" creationId="{111B30BA-A3AA-9562-C7CE-1534CEC649E0}"/>
          </ac:spMkLst>
        </pc:spChg>
        <pc:spChg chg="add mod">
          <ac:chgData name="KCC - Wilson Mok" userId="599bfe9f-5d60-4852-a9fd-09140585c0e5" providerId="ADAL" clId="{C28EFCC2-1D5C-4897-B590-72E2A7954F53}" dt="2022-05-10T13:47:55.470" v="231" actId="14100"/>
          <ac:spMkLst>
            <pc:docMk/>
            <pc:sldMk cId="392473783" sldId="509"/>
            <ac:spMk id="27" creationId="{62296051-C57E-03C4-656B-9938C0ECBF89}"/>
          </ac:spMkLst>
        </pc:spChg>
        <pc:picChg chg="add mod">
          <ac:chgData name="KCC - Wilson Mok" userId="599bfe9f-5d60-4852-a9fd-09140585c0e5" providerId="ADAL" clId="{C28EFCC2-1D5C-4897-B590-72E2A7954F53}" dt="2022-05-10T13:40:12.823" v="185" actId="14100"/>
          <ac:picMkLst>
            <pc:docMk/>
            <pc:sldMk cId="392473783" sldId="509"/>
            <ac:picMk id="5" creationId="{F77E2C04-A98F-EA40-268D-3EF8EDDDE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099" cy="49869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4940" y="0"/>
            <a:ext cx="2949099" cy="498693"/>
          </a:xfrm>
          <a:prstGeom prst="rect">
            <a:avLst/>
          </a:prstGeom>
        </p:spPr>
        <p:txBody>
          <a:bodyPr vert="horz" lIns="91440" tIns="45720" rIns="91440" bIns="45720" rtlCol="0"/>
          <a:lstStyle>
            <a:lvl1pPr algn="r">
              <a:defRPr sz="1200"/>
            </a:lvl1pPr>
          </a:lstStyle>
          <a:p>
            <a:fld id="{AE308882-A0DF-4D85-8C05-B2C37FA5C2CF}" type="datetimeFigureOut">
              <a:rPr lang="zh-HK" altLang="en-US" smtClean="0"/>
              <a:t>10/6/2022</a:t>
            </a:fld>
            <a:endParaRPr lang="zh-HK" altLang="en-US"/>
          </a:p>
        </p:txBody>
      </p:sp>
      <p:sp>
        <p:nvSpPr>
          <p:cNvPr id="4" name="頁尾版面配置區 3"/>
          <p:cNvSpPr>
            <a:spLocks noGrp="1"/>
          </p:cNvSpPr>
          <p:nvPr>
            <p:ph type="ftr" sz="quarter" idx="2"/>
          </p:nvPr>
        </p:nvSpPr>
        <p:spPr>
          <a:xfrm>
            <a:off x="1" y="9440648"/>
            <a:ext cx="2949099" cy="498692"/>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4940" y="9440648"/>
            <a:ext cx="2949099" cy="498692"/>
          </a:xfrm>
          <a:prstGeom prst="rect">
            <a:avLst/>
          </a:prstGeom>
        </p:spPr>
        <p:txBody>
          <a:bodyPr vert="horz" lIns="91440" tIns="45720" rIns="91440" bIns="45720" rtlCol="0" anchor="b"/>
          <a:lstStyle>
            <a:lvl1pPr algn="r">
              <a:defRPr sz="1200"/>
            </a:lvl1pPr>
          </a:lstStyle>
          <a:p>
            <a:fld id="{2777E51E-4910-47A2-8D8C-4065C6A9A140}" type="slidenum">
              <a:rPr lang="zh-HK" altLang="en-US" smtClean="0"/>
              <a:t>‹#›</a:t>
            </a:fld>
            <a:endParaRPr lang="zh-HK" altLang="en-US"/>
          </a:p>
        </p:txBody>
      </p:sp>
    </p:spTree>
    <p:extLst>
      <p:ext uri="{BB962C8B-B14F-4D97-AF65-F5344CB8AC3E}">
        <p14:creationId xmlns:p14="http://schemas.microsoft.com/office/powerpoint/2010/main" val="2385193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2949099" cy="498693"/>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4942" y="0"/>
            <a:ext cx="2949099" cy="498693"/>
          </a:xfrm>
          <a:prstGeom prst="rect">
            <a:avLst/>
          </a:prstGeom>
        </p:spPr>
        <p:txBody>
          <a:bodyPr vert="horz" lIns="91440" tIns="45720" rIns="91440" bIns="45720" rtlCol="0"/>
          <a:lstStyle>
            <a:lvl1pPr algn="r">
              <a:defRPr sz="1200"/>
            </a:lvl1pPr>
          </a:lstStyle>
          <a:p>
            <a:fld id="{D7E21497-9F12-46C0-8ED6-0E06AFA45F01}" type="datetimeFigureOut">
              <a:rPr lang="zh-HK" altLang="en-US" smtClean="0"/>
              <a:t>10/6/2022</a:t>
            </a:fld>
            <a:endParaRPr lang="zh-HK" altLang="en-US"/>
          </a:p>
        </p:txBody>
      </p:sp>
      <p:sp>
        <p:nvSpPr>
          <p:cNvPr id="4" name="投影片圖像版面配置區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3" y="9440650"/>
            <a:ext cx="2949099" cy="498692"/>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4942" y="9440650"/>
            <a:ext cx="2949099" cy="498692"/>
          </a:xfrm>
          <a:prstGeom prst="rect">
            <a:avLst/>
          </a:prstGeom>
        </p:spPr>
        <p:txBody>
          <a:bodyPr vert="horz" lIns="91440" tIns="45720" rIns="91440" bIns="45720" rtlCol="0" anchor="b"/>
          <a:lstStyle>
            <a:lvl1pPr algn="r">
              <a:defRPr sz="1200"/>
            </a:lvl1pPr>
          </a:lstStyle>
          <a:p>
            <a:fld id="{13821B17-6499-45F5-ABFA-AC7FB8FE8137}" type="slidenum">
              <a:rPr lang="zh-HK" altLang="en-US" smtClean="0"/>
              <a:t>‹#›</a:t>
            </a:fld>
            <a:endParaRPr lang="zh-HK" altLang="en-US"/>
          </a:p>
        </p:txBody>
      </p:sp>
    </p:spTree>
    <p:extLst>
      <p:ext uri="{BB962C8B-B14F-4D97-AF65-F5344CB8AC3E}">
        <p14:creationId xmlns:p14="http://schemas.microsoft.com/office/powerpoint/2010/main" val="368204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1</a:t>
            </a:fld>
            <a:endParaRPr lang="zh-HK" altLang="en-US"/>
          </a:p>
        </p:txBody>
      </p:sp>
    </p:spTree>
    <p:extLst>
      <p:ext uri="{BB962C8B-B14F-4D97-AF65-F5344CB8AC3E}">
        <p14:creationId xmlns:p14="http://schemas.microsoft.com/office/powerpoint/2010/main" val="410283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21B17-6499-45F5-ABFA-AC7FB8FE8137}"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26025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21B17-6499-45F5-ABFA-AC7FB8FE8137}"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11072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3013"/>
            <a:ext cx="5962650" cy="3354387"/>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E8B7F-BDB9-4DE6-AE1F-A54E8CB66615}"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HK" altLang="en-US" sz="1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68730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18</a:t>
            </a:fld>
            <a:endParaRPr lang="zh-HK" altLang="en-US"/>
          </a:p>
        </p:txBody>
      </p:sp>
    </p:spTree>
    <p:extLst>
      <p:ext uri="{BB962C8B-B14F-4D97-AF65-F5344CB8AC3E}">
        <p14:creationId xmlns:p14="http://schemas.microsoft.com/office/powerpoint/2010/main" val="419800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19</a:t>
            </a:fld>
            <a:endParaRPr lang="zh-HK" altLang="en-US"/>
          </a:p>
        </p:txBody>
      </p:sp>
    </p:spTree>
    <p:extLst>
      <p:ext uri="{BB962C8B-B14F-4D97-AF65-F5344CB8AC3E}">
        <p14:creationId xmlns:p14="http://schemas.microsoft.com/office/powerpoint/2010/main" val="129109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20</a:t>
            </a:fld>
            <a:endParaRPr lang="zh-HK" altLang="en-US"/>
          </a:p>
        </p:txBody>
      </p:sp>
    </p:spTree>
    <p:extLst>
      <p:ext uri="{BB962C8B-B14F-4D97-AF65-F5344CB8AC3E}">
        <p14:creationId xmlns:p14="http://schemas.microsoft.com/office/powerpoint/2010/main" val="1477208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24</a:t>
            </a:fld>
            <a:endParaRPr lang="zh-HK" altLang="en-US"/>
          </a:p>
        </p:txBody>
      </p:sp>
    </p:spTree>
    <p:extLst>
      <p:ext uri="{BB962C8B-B14F-4D97-AF65-F5344CB8AC3E}">
        <p14:creationId xmlns:p14="http://schemas.microsoft.com/office/powerpoint/2010/main" val="3009462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4D93B-945A-444C-959A-D79AAC4EAFB1}" type="slidenum">
              <a:rPr lang="en-US" altLang="zh-TW"/>
              <a:pPr/>
              <a:t>25</a:t>
            </a:fld>
            <a:endParaRPr lang="en-US" altLang="zh-TW" dirty="0"/>
          </a:p>
        </p:txBody>
      </p:sp>
      <p:sp>
        <p:nvSpPr>
          <p:cNvPr id="132098" name="Rectangle 2"/>
          <p:cNvSpPr>
            <a:spLocks noGrp="1" noRot="1" noChangeAspect="1" noChangeArrowheads="1" noTextEdit="1"/>
          </p:cNvSpPr>
          <p:nvPr>
            <p:ph type="sldImg"/>
          </p:nvPr>
        </p:nvSpPr>
        <p:spPr>
          <a:xfrm>
            <a:off x="393700" y="692150"/>
            <a:ext cx="6070600" cy="3414713"/>
          </a:xfrm>
          <a:ln w="12699" cap="flat">
            <a:solidFill>
              <a:schemeClr val="tx1"/>
            </a:solidFill>
          </a:ln>
          <a:extLst>
            <a:ext uri="{909E8E84-426E-40DD-AFC4-6F175D3DCCD1}">
              <a14:hiddenFill xmlns:a14="http://schemas.microsoft.com/office/drawing/2010/main">
                <a:noFill/>
              </a14:hiddenFill>
            </a:ext>
          </a:extLst>
        </p:spPr>
      </p:sp>
      <p:sp>
        <p:nvSpPr>
          <p:cNvPr id="132099" name="Rectangle 3"/>
          <p:cNvSpPr>
            <a:spLocks noGrp="1" noChangeArrowheads="1"/>
          </p:cNvSpPr>
          <p:nvPr>
            <p:ph type="body" idx="1"/>
          </p:nvPr>
        </p:nvSpPr>
        <p:spPr>
          <a:xfrm>
            <a:off x="914400" y="4344988"/>
            <a:ext cx="5029200" cy="4113212"/>
          </a:xfrm>
          <a:ln/>
        </p:spPr>
        <p:txBody>
          <a:bodyPr lIns="94487" tIns="47244" rIns="94487" bIns="47244"/>
          <a:lstStyle/>
          <a:p>
            <a:endParaRPr lang="zh-HK" altLang="zh-HK" dirty="0"/>
          </a:p>
        </p:txBody>
      </p:sp>
    </p:spTree>
    <p:extLst>
      <p:ext uri="{BB962C8B-B14F-4D97-AF65-F5344CB8AC3E}">
        <p14:creationId xmlns:p14="http://schemas.microsoft.com/office/powerpoint/2010/main" val="177581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26</a:t>
            </a:fld>
            <a:endParaRPr lang="zh-HK" altLang="en-US"/>
          </a:p>
        </p:txBody>
      </p:sp>
    </p:spTree>
    <p:extLst>
      <p:ext uri="{BB962C8B-B14F-4D97-AF65-F5344CB8AC3E}">
        <p14:creationId xmlns:p14="http://schemas.microsoft.com/office/powerpoint/2010/main" val="1276514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30</a:t>
            </a:fld>
            <a:endParaRPr lang="zh-HK" altLang="en-US"/>
          </a:p>
        </p:txBody>
      </p:sp>
    </p:spTree>
    <p:extLst>
      <p:ext uri="{BB962C8B-B14F-4D97-AF65-F5344CB8AC3E}">
        <p14:creationId xmlns:p14="http://schemas.microsoft.com/office/powerpoint/2010/main" val="332710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2</a:t>
            </a:fld>
            <a:endParaRPr lang="zh-HK" altLang="en-US"/>
          </a:p>
        </p:txBody>
      </p:sp>
    </p:spTree>
    <p:extLst>
      <p:ext uri="{BB962C8B-B14F-4D97-AF65-F5344CB8AC3E}">
        <p14:creationId xmlns:p14="http://schemas.microsoft.com/office/powerpoint/2010/main" val="51087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31</a:t>
            </a:fld>
            <a:endParaRPr lang="zh-HK" altLang="en-US"/>
          </a:p>
        </p:txBody>
      </p:sp>
    </p:spTree>
    <p:extLst>
      <p:ext uri="{BB962C8B-B14F-4D97-AF65-F5344CB8AC3E}">
        <p14:creationId xmlns:p14="http://schemas.microsoft.com/office/powerpoint/2010/main" val="41073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350963"/>
            <a:ext cx="6481763" cy="3646487"/>
          </a:xfrm>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000E8B7F-BDB9-4DE6-AE1F-A54E8CB66615}" type="slidenum">
              <a:rPr lang="zh-HK" altLang="en-US" smtClean="0"/>
              <a:pPr/>
              <a:t>4</a:t>
            </a:fld>
            <a:endParaRPr lang="zh-HK" altLang="en-US" dirty="0"/>
          </a:p>
        </p:txBody>
      </p:sp>
    </p:spTree>
    <p:extLst>
      <p:ext uri="{BB962C8B-B14F-4D97-AF65-F5344CB8AC3E}">
        <p14:creationId xmlns:p14="http://schemas.microsoft.com/office/powerpoint/2010/main" val="42069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5</a:t>
            </a:fld>
            <a:endParaRPr lang="zh-HK" altLang="en-US"/>
          </a:p>
        </p:txBody>
      </p:sp>
    </p:spTree>
    <p:extLst>
      <p:ext uri="{BB962C8B-B14F-4D97-AF65-F5344CB8AC3E}">
        <p14:creationId xmlns:p14="http://schemas.microsoft.com/office/powerpoint/2010/main" val="115541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13821B17-6499-45F5-ABFA-AC7FB8FE8137}" type="slidenum">
              <a:rPr lang="zh-HK" altLang="en-US" smtClean="0"/>
              <a:t>6</a:t>
            </a:fld>
            <a:endParaRPr lang="zh-HK" altLang="en-US"/>
          </a:p>
        </p:txBody>
      </p:sp>
    </p:spTree>
    <p:extLst>
      <p:ext uri="{BB962C8B-B14F-4D97-AF65-F5344CB8AC3E}">
        <p14:creationId xmlns:p14="http://schemas.microsoft.com/office/powerpoint/2010/main" val="168622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21B17-6499-45F5-ABFA-AC7FB8FE8137}"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1532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9</a:t>
            </a:fld>
            <a:endParaRPr lang="zh-HK" altLang="en-US"/>
          </a:p>
        </p:txBody>
      </p:sp>
    </p:spTree>
    <p:extLst>
      <p:ext uri="{BB962C8B-B14F-4D97-AF65-F5344CB8AC3E}">
        <p14:creationId xmlns:p14="http://schemas.microsoft.com/office/powerpoint/2010/main" val="17750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10</a:t>
            </a:fld>
            <a:endParaRPr lang="zh-HK" altLang="en-US"/>
          </a:p>
        </p:txBody>
      </p:sp>
    </p:spTree>
    <p:extLst>
      <p:ext uri="{BB962C8B-B14F-4D97-AF65-F5344CB8AC3E}">
        <p14:creationId xmlns:p14="http://schemas.microsoft.com/office/powerpoint/2010/main" val="415679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3821B17-6499-45F5-ABFA-AC7FB8FE8137}" type="slidenum">
              <a:rPr lang="zh-HK" altLang="en-US" smtClean="0"/>
              <a:t>12</a:t>
            </a:fld>
            <a:endParaRPr lang="zh-HK" altLang="en-US"/>
          </a:p>
        </p:txBody>
      </p:sp>
    </p:spTree>
    <p:extLst>
      <p:ext uri="{BB962C8B-B14F-4D97-AF65-F5344CB8AC3E}">
        <p14:creationId xmlns:p14="http://schemas.microsoft.com/office/powerpoint/2010/main" val="2090637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60"/>
            <a:ext cx="12192000" cy="6858000"/>
          </a:xfrm>
          <a:prstGeom prst="rect">
            <a:avLst/>
          </a:prstGeom>
        </p:spPr>
      </p:pic>
      <p:sp>
        <p:nvSpPr>
          <p:cNvPr id="10" name="矩形 9"/>
          <p:cNvSpPr/>
          <p:nvPr userDrawn="1"/>
        </p:nvSpPr>
        <p:spPr>
          <a:xfrm>
            <a:off x="660401" y="0"/>
            <a:ext cx="7079342" cy="568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
        <p:nvSpPr>
          <p:cNvPr id="11" name="矩形 10"/>
          <p:cNvSpPr/>
          <p:nvPr userDrawn="1"/>
        </p:nvSpPr>
        <p:spPr>
          <a:xfrm>
            <a:off x="660401" y="2275933"/>
            <a:ext cx="7079342" cy="3413668"/>
          </a:xfrm>
          <a:prstGeom prst="rect">
            <a:avLst/>
          </a:prstGeom>
          <a:solidFill>
            <a:srgbClr val="7FB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2" name="圖片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5572" y="613480"/>
            <a:ext cx="5291602" cy="1073347"/>
          </a:xfrm>
          <a:prstGeom prst="rect">
            <a:avLst/>
          </a:prstGeom>
        </p:spPr>
      </p:pic>
      <p:sp>
        <p:nvSpPr>
          <p:cNvPr id="2" name="標題 1"/>
          <p:cNvSpPr>
            <a:spLocks noGrp="1"/>
          </p:cNvSpPr>
          <p:nvPr>
            <p:ph type="ctrTitle"/>
          </p:nvPr>
        </p:nvSpPr>
        <p:spPr>
          <a:xfrm>
            <a:off x="1215572" y="2784647"/>
            <a:ext cx="6385378" cy="1799152"/>
          </a:xfrm>
        </p:spPr>
        <p:txBody>
          <a:bodyPr anchor="t"/>
          <a:lstStyle>
            <a:lvl1pPr algn="l">
              <a:defRPr sz="6000" b="1">
                <a:solidFill>
                  <a:schemeClr val="bg1"/>
                </a:solidFill>
              </a:defRPr>
            </a:lvl1pPr>
          </a:lstStyle>
          <a:p>
            <a:r>
              <a:rPr lang="zh-TW" altLang="en-US" dirty="0"/>
              <a:t>按一下以編輯母片標題樣式</a:t>
            </a:r>
            <a:endParaRPr lang="zh-HK" altLang="en-US" dirty="0"/>
          </a:p>
        </p:txBody>
      </p:sp>
      <p:sp>
        <p:nvSpPr>
          <p:cNvPr id="3" name="副標題 2"/>
          <p:cNvSpPr>
            <a:spLocks noGrp="1"/>
          </p:cNvSpPr>
          <p:nvPr>
            <p:ph type="subTitle" idx="1"/>
          </p:nvPr>
        </p:nvSpPr>
        <p:spPr>
          <a:xfrm>
            <a:off x="1215572" y="4583979"/>
            <a:ext cx="6385378" cy="933450"/>
          </a:xfrm>
        </p:spPr>
        <p:txBody>
          <a:bodyPr>
            <a:normAutofit/>
          </a:bodyPr>
          <a:lstStyle>
            <a:lvl1pPr marL="0" indent="0" algn="l">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endParaRPr lang="zh-HK" altLang="en-US" dirty="0"/>
          </a:p>
        </p:txBody>
      </p:sp>
      <p:sp>
        <p:nvSpPr>
          <p:cNvPr id="4" name="日期版面配置區 3"/>
          <p:cNvSpPr>
            <a:spLocks noGrp="1"/>
          </p:cNvSpPr>
          <p:nvPr>
            <p:ph type="dt" sz="half" idx="10"/>
          </p:nvPr>
        </p:nvSpPr>
        <p:spPr/>
        <p:txBody>
          <a:bodyPr/>
          <a:lstStyle/>
          <a:p>
            <a:fld id="{BEF35328-A2B7-4D7D-9B12-86F1F25FD934}" type="datetime1">
              <a:rPr lang="zh-HK" altLang="en-US" smtClean="0"/>
              <a:t>10/6/2022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427885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8CBA"/>
                </a:solidFill>
              </a:defRPr>
            </a:lvl1pPr>
          </a:lstStyle>
          <a:p>
            <a:r>
              <a:rPr lang="zh-TW" altLang="en-US"/>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lvl1pPr>
              <a:defRPr>
                <a:solidFill>
                  <a:srgbClr val="338CBA"/>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內容版面配置區 3"/>
          <p:cNvSpPr>
            <a:spLocks noGrp="1"/>
          </p:cNvSpPr>
          <p:nvPr>
            <p:ph sz="half" idx="2"/>
          </p:nvPr>
        </p:nvSpPr>
        <p:spPr>
          <a:xfrm>
            <a:off x="6172200" y="1825625"/>
            <a:ext cx="5181600" cy="4351338"/>
          </a:xfrm>
        </p:spPr>
        <p:txBody>
          <a:bodyPr/>
          <a:lstStyle>
            <a:lvl1pPr>
              <a:defRPr>
                <a:solidFill>
                  <a:srgbClr val="338CBA"/>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5" name="日期版面配置區 4"/>
          <p:cNvSpPr>
            <a:spLocks noGrp="1"/>
          </p:cNvSpPr>
          <p:nvPr>
            <p:ph type="dt" sz="half" idx="10"/>
          </p:nvPr>
        </p:nvSpPr>
        <p:spPr/>
        <p:txBody>
          <a:bodyPr/>
          <a:lstStyle/>
          <a:p>
            <a:fld id="{233F07FD-1DD2-4BBF-8DAB-15122CF306DB}" type="datetime1">
              <a:rPr lang="zh-HK" altLang="en-US" smtClean="0"/>
              <a:t>10/6/2022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8" name="矩形 7"/>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127916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14A961-65FA-4456-8A5F-5E9C39CF1883}" type="datetime1">
              <a:rPr lang="zh-HK" altLang="en-US" smtClean="0"/>
              <a:t>10/6/2022</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5" name="矩形 4"/>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89266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581400" y="1709739"/>
            <a:ext cx="7766050" cy="1776412"/>
          </a:xfrm>
        </p:spPr>
        <p:txBody>
          <a:bodyPr anchor="b">
            <a:normAutofit/>
          </a:bodyPr>
          <a:lstStyle>
            <a:lvl1pPr>
              <a:defRPr sz="4800" b="1">
                <a:solidFill>
                  <a:schemeClr val="tx1"/>
                </a:solidFill>
              </a:defRPr>
            </a:lvl1p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3581400" y="4333239"/>
            <a:ext cx="7766050" cy="1756412"/>
          </a:xfrm>
        </p:spPr>
        <p:txBody>
          <a:bodyPr>
            <a:normAutofit/>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編輯母片文字樣式</a:t>
            </a:r>
          </a:p>
        </p:txBody>
      </p:sp>
      <p:sp>
        <p:nvSpPr>
          <p:cNvPr id="4" name="日期版面配置區 3"/>
          <p:cNvSpPr>
            <a:spLocks noGrp="1"/>
          </p:cNvSpPr>
          <p:nvPr>
            <p:ph type="dt" sz="half" idx="10"/>
          </p:nvPr>
        </p:nvSpPr>
        <p:spPr/>
        <p:txBody>
          <a:bodyPr/>
          <a:lstStyle/>
          <a:p>
            <a:fld id="{751E8AA2-8DF3-45E3-BBCB-38789B396B69}" type="datetime1">
              <a:rPr lang="zh-HK" altLang="en-US" smtClean="0"/>
              <a:t>10/6/2022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pic>
        <p:nvPicPr>
          <p:cNvPr id="7" name="圖片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463040"/>
          </a:xfrm>
          <a:prstGeom prst="rect">
            <a:avLst/>
          </a:prstGeom>
        </p:spPr>
      </p:pic>
      <p:sp>
        <p:nvSpPr>
          <p:cNvPr id="8" name="矩形 7"/>
          <p:cNvSpPr/>
          <p:nvPr userDrawn="1"/>
        </p:nvSpPr>
        <p:spPr>
          <a:xfrm>
            <a:off x="1296014" y="1325701"/>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0" name="圖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2652284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dirty="0"/>
              <a:t>按一下以編輯母片標題樣式</a:t>
            </a:r>
            <a:endParaRPr lang="zh-HK" altLang="en-US" dirty="0"/>
          </a:p>
        </p:txBody>
      </p:sp>
      <p:sp>
        <p:nvSpPr>
          <p:cNvPr id="3" name="日期版面配置區 2"/>
          <p:cNvSpPr>
            <a:spLocks noGrp="1"/>
          </p:cNvSpPr>
          <p:nvPr>
            <p:ph type="dt" sz="half" idx="10"/>
          </p:nvPr>
        </p:nvSpPr>
        <p:spPr/>
        <p:txBody>
          <a:bodyPr/>
          <a:lstStyle/>
          <a:p>
            <a:fld id="{23AD9297-C973-4844-9780-971BE7B32009}" type="datetime1">
              <a:rPr lang="zh-HK" altLang="en-US" smtClean="0"/>
              <a:t>10/6/2022</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6" name="文字版面配置區 2"/>
          <p:cNvSpPr>
            <a:spLocks noGrp="1"/>
          </p:cNvSpPr>
          <p:nvPr>
            <p:ph type="body" idx="13"/>
          </p:nvPr>
        </p:nvSpPr>
        <p:spPr>
          <a:xfrm>
            <a:off x="953114" y="1750795"/>
            <a:ext cx="10858500" cy="328583"/>
          </a:xfrm>
          <a:prstGeom prst="rect">
            <a:avLst/>
          </a:prstGeom>
        </p:spPr>
        <p:txBody>
          <a:bodyPr anchor="t">
            <a:noAutofit/>
          </a:bodyPr>
          <a:lstStyle>
            <a:lvl1pPr marL="342900" indent="-342900">
              <a:buFont typeface="Arial" panose="020B0604020202020204" pitchFamily="34" charset="0"/>
              <a:buChar char="•"/>
              <a:defRPr sz="2400" b="1">
                <a:solidFill>
                  <a:schemeClr val="accent2"/>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7" name="文字版面配置區 2"/>
          <p:cNvSpPr>
            <a:spLocks noGrp="1"/>
          </p:cNvSpPr>
          <p:nvPr>
            <p:ph type="body" idx="14"/>
          </p:nvPr>
        </p:nvSpPr>
        <p:spPr>
          <a:xfrm>
            <a:off x="1296014" y="2162488"/>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8" name="文字版面配置區 2"/>
          <p:cNvSpPr>
            <a:spLocks noGrp="1"/>
          </p:cNvSpPr>
          <p:nvPr>
            <p:ph type="body" idx="15"/>
          </p:nvPr>
        </p:nvSpPr>
        <p:spPr>
          <a:xfrm>
            <a:off x="953114" y="3280337"/>
            <a:ext cx="10858500" cy="328583"/>
          </a:xfrm>
          <a:prstGeom prst="rect">
            <a:avLst/>
          </a:prstGeom>
        </p:spPr>
        <p:txBody>
          <a:bodyPr anchor="t">
            <a:noAutofit/>
          </a:bodyPr>
          <a:lstStyle>
            <a:lvl1pPr marL="342900" indent="-342900">
              <a:buFont typeface="Arial" panose="020B0604020202020204" pitchFamily="34" charset="0"/>
              <a:buChar char="•"/>
              <a:defRPr sz="2400" b="1">
                <a:solidFill>
                  <a:schemeClr val="accent2"/>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9" name="文字版面配置區 2"/>
          <p:cNvSpPr>
            <a:spLocks noGrp="1"/>
          </p:cNvSpPr>
          <p:nvPr>
            <p:ph type="body" idx="16"/>
          </p:nvPr>
        </p:nvSpPr>
        <p:spPr>
          <a:xfrm>
            <a:off x="1296014" y="3692030"/>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0" name="文字版面配置區 2"/>
          <p:cNvSpPr>
            <a:spLocks noGrp="1"/>
          </p:cNvSpPr>
          <p:nvPr>
            <p:ph type="body" idx="17"/>
          </p:nvPr>
        </p:nvSpPr>
        <p:spPr>
          <a:xfrm>
            <a:off x="953114" y="4776628"/>
            <a:ext cx="10858500" cy="328583"/>
          </a:xfrm>
          <a:prstGeom prst="rect">
            <a:avLst/>
          </a:prstGeom>
        </p:spPr>
        <p:txBody>
          <a:bodyPr anchor="t">
            <a:noAutofit/>
          </a:bodyPr>
          <a:lstStyle>
            <a:lvl1pPr marL="342900" indent="-342900">
              <a:buFont typeface="Arial" panose="020B0604020202020204" pitchFamily="34" charset="0"/>
              <a:buChar char="•"/>
              <a:defRPr sz="2400" b="1">
                <a:solidFill>
                  <a:schemeClr val="accent2"/>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1" name="文字版面配置區 2"/>
          <p:cNvSpPr>
            <a:spLocks noGrp="1"/>
          </p:cNvSpPr>
          <p:nvPr>
            <p:ph type="body" idx="18"/>
          </p:nvPr>
        </p:nvSpPr>
        <p:spPr>
          <a:xfrm>
            <a:off x="1296014" y="5188321"/>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2" name="矩形 11"/>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225580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lvl1pPr>
              <a:defRPr>
                <a:solidFill>
                  <a:schemeClr val="accent2"/>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p:cNvSpPr>
            <a:spLocks noGrp="1"/>
          </p:cNvSpPr>
          <p:nvPr>
            <p:ph type="dt" sz="half" idx="10"/>
          </p:nvPr>
        </p:nvSpPr>
        <p:spPr/>
        <p:txBody>
          <a:bodyPr/>
          <a:lstStyle/>
          <a:p>
            <a:fld id="{3CF369A1-E6E2-477A-A0E8-17C2D2E45CDC}" type="datetime1">
              <a:rPr lang="zh-HK" altLang="en-US" smtClean="0"/>
              <a:t>10/6/2022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7" name="矩形 6"/>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23735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_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2"/>
                </a:solidFill>
              </a:defRPr>
            </a:lvl1pPr>
          </a:lstStyle>
          <a:p>
            <a:r>
              <a:rPr lang="zh-TW" altLang="en-US" dirty="0"/>
              <a:t>按一下以編輯母片標題樣式</a:t>
            </a:r>
            <a:endParaRPr lang="zh-HK" altLang="en-US" dirty="0"/>
          </a:p>
        </p:txBody>
      </p:sp>
      <p:sp>
        <p:nvSpPr>
          <p:cNvPr id="3" name="內容版面配置區 2"/>
          <p:cNvSpPr>
            <a:spLocks noGrp="1"/>
          </p:cNvSpPr>
          <p:nvPr>
            <p:ph sz="half" idx="1"/>
          </p:nvPr>
        </p:nvSpPr>
        <p:spPr>
          <a:xfrm>
            <a:off x="838200" y="1825625"/>
            <a:ext cx="5181600" cy="4351338"/>
          </a:xfrm>
        </p:spPr>
        <p:txBody>
          <a:bodyPr/>
          <a:lstStyle>
            <a:lvl1pPr>
              <a:defRPr>
                <a:solidFill>
                  <a:schemeClr val="accent2"/>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內容版面配置區 3"/>
          <p:cNvSpPr>
            <a:spLocks noGrp="1"/>
          </p:cNvSpPr>
          <p:nvPr>
            <p:ph sz="half" idx="2"/>
          </p:nvPr>
        </p:nvSpPr>
        <p:spPr>
          <a:xfrm>
            <a:off x="6172200" y="1825625"/>
            <a:ext cx="5181600" cy="4351338"/>
          </a:xfrm>
        </p:spPr>
        <p:txBody>
          <a:bodyPr/>
          <a:lstStyle>
            <a:lvl1pPr>
              <a:defRPr>
                <a:solidFill>
                  <a:schemeClr val="accent2"/>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5" name="日期版面配置區 4"/>
          <p:cNvSpPr>
            <a:spLocks noGrp="1"/>
          </p:cNvSpPr>
          <p:nvPr>
            <p:ph type="dt" sz="half" idx="10"/>
          </p:nvPr>
        </p:nvSpPr>
        <p:spPr/>
        <p:txBody>
          <a:bodyPr/>
          <a:lstStyle/>
          <a:p>
            <a:fld id="{233F07FD-1DD2-4BBF-8DAB-15122CF306DB}" type="datetime1">
              <a:rPr lang="zh-HK" altLang="en-US" smtClean="0"/>
              <a:t>10/6/2022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8" name="矩形 7"/>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4053130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14A961-65FA-4456-8A5F-5E9C39CF1883}" type="datetime1">
              <a:rPr lang="zh-HK" altLang="en-US" smtClean="0"/>
              <a:t>10/6/2022</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5" name="矩形 4"/>
          <p:cNvSpPr/>
          <p:nvPr userDrawn="1"/>
        </p:nvSpPr>
        <p:spPr>
          <a:xfrm>
            <a:off x="1296014" y="0"/>
            <a:ext cx="10895986" cy="29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37370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993160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41022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79954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581400" y="1709739"/>
            <a:ext cx="7766050" cy="1776412"/>
          </a:xfrm>
        </p:spPr>
        <p:txBody>
          <a:bodyPr anchor="b">
            <a:normAutofit/>
          </a:bodyPr>
          <a:lstStyle>
            <a:lvl1pPr>
              <a:defRPr sz="4800" b="1">
                <a:solidFill>
                  <a:schemeClr val="tx1"/>
                </a:solidFill>
              </a:defRPr>
            </a:lvl1p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3581400" y="4333239"/>
            <a:ext cx="7766050" cy="1756412"/>
          </a:xfrm>
        </p:spPr>
        <p:txBody>
          <a:bodyPr>
            <a:normAutofit/>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編輯母片文字樣式</a:t>
            </a:r>
          </a:p>
        </p:txBody>
      </p:sp>
      <p:sp>
        <p:nvSpPr>
          <p:cNvPr id="4" name="日期版面配置區 3"/>
          <p:cNvSpPr>
            <a:spLocks noGrp="1"/>
          </p:cNvSpPr>
          <p:nvPr>
            <p:ph type="dt" sz="half" idx="10"/>
          </p:nvPr>
        </p:nvSpPr>
        <p:spPr/>
        <p:txBody>
          <a:bodyPr/>
          <a:lstStyle/>
          <a:p>
            <a:fld id="{751E8AA2-8DF3-45E3-BBCB-38789B396B69}" type="datetime1">
              <a:rPr lang="zh-HK" altLang="en-US" smtClean="0"/>
              <a:t>10/6/2022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pic>
        <p:nvPicPr>
          <p:cNvPr id="7" name="圖片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463040"/>
          </a:xfrm>
          <a:prstGeom prst="rect">
            <a:avLst/>
          </a:prstGeom>
        </p:spPr>
      </p:pic>
      <p:sp>
        <p:nvSpPr>
          <p:cNvPr id="8" name="矩形 7"/>
          <p:cNvSpPr/>
          <p:nvPr userDrawn="1"/>
        </p:nvSpPr>
        <p:spPr>
          <a:xfrm>
            <a:off x="1296014" y="1325701"/>
            <a:ext cx="10895986" cy="294999"/>
          </a:xfrm>
          <a:prstGeom prst="rect">
            <a:avLst/>
          </a:prstGeom>
          <a:solidFill>
            <a:srgbClr val="85B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0" name="圖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2942188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2638686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2902757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478550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723806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1232692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1138053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739130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A466DC1-78AA-4117-8783-3E6558D75EE5}" type="datetimeFigureOut">
              <a:rPr lang="zh-TW" altLang="en-US" smtClean="0"/>
              <a:pPr/>
              <a:t>2022/6/10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275951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23AD9297-C973-4844-9780-971BE7B32009}" type="datetime1">
              <a:rPr lang="zh-HK" altLang="en-US" smtClean="0"/>
              <a:t>10/6/2022</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6" name="文字版面配置區 2"/>
          <p:cNvSpPr>
            <a:spLocks noGrp="1"/>
          </p:cNvSpPr>
          <p:nvPr>
            <p:ph type="body" idx="13"/>
          </p:nvPr>
        </p:nvSpPr>
        <p:spPr>
          <a:xfrm>
            <a:off x="953114" y="1750795"/>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85B73D"/>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7" name="文字版面配置區 2"/>
          <p:cNvSpPr>
            <a:spLocks noGrp="1"/>
          </p:cNvSpPr>
          <p:nvPr>
            <p:ph type="body" idx="14"/>
          </p:nvPr>
        </p:nvSpPr>
        <p:spPr>
          <a:xfrm>
            <a:off x="1296014" y="2162488"/>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8" name="文字版面配置區 2"/>
          <p:cNvSpPr>
            <a:spLocks noGrp="1"/>
          </p:cNvSpPr>
          <p:nvPr>
            <p:ph type="body" idx="15"/>
          </p:nvPr>
        </p:nvSpPr>
        <p:spPr>
          <a:xfrm>
            <a:off x="953114" y="3280337"/>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85B73D"/>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9" name="文字版面配置區 2"/>
          <p:cNvSpPr>
            <a:spLocks noGrp="1"/>
          </p:cNvSpPr>
          <p:nvPr>
            <p:ph type="body" idx="16"/>
          </p:nvPr>
        </p:nvSpPr>
        <p:spPr>
          <a:xfrm>
            <a:off x="1296014" y="3692030"/>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0" name="文字版面配置區 2"/>
          <p:cNvSpPr>
            <a:spLocks noGrp="1"/>
          </p:cNvSpPr>
          <p:nvPr>
            <p:ph type="body" idx="17"/>
          </p:nvPr>
        </p:nvSpPr>
        <p:spPr>
          <a:xfrm>
            <a:off x="953114" y="4776628"/>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85B73D"/>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1" name="文字版面配置區 2"/>
          <p:cNvSpPr>
            <a:spLocks noGrp="1"/>
          </p:cNvSpPr>
          <p:nvPr>
            <p:ph type="body" idx="18"/>
          </p:nvPr>
        </p:nvSpPr>
        <p:spPr>
          <a:xfrm>
            <a:off x="1296014" y="5188321"/>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Tree>
    <p:extLst>
      <p:ext uri="{BB962C8B-B14F-4D97-AF65-F5344CB8AC3E}">
        <p14:creationId xmlns:p14="http://schemas.microsoft.com/office/powerpoint/2010/main" val="351854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3CF369A1-E6E2-477A-A0E8-17C2D2E45CDC}" type="datetime1">
              <a:rPr lang="zh-HK" altLang="en-US" smtClean="0"/>
              <a:t>10/6/2022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315254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233F07FD-1DD2-4BBF-8DAB-15122CF306DB}" type="datetime1">
              <a:rPr lang="zh-HK" altLang="en-US" smtClean="0"/>
              <a:t>10/6/2022</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60268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14A961-65FA-4456-8A5F-5E9C39CF1883}" type="datetime1">
              <a:rPr lang="zh-HK" altLang="en-US" smtClean="0"/>
              <a:t>10/6/2022</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a:t>
            </a:fld>
            <a:endParaRPr lang="zh-HK" altLang="en-US"/>
          </a:p>
        </p:txBody>
      </p:sp>
    </p:spTree>
    <p:extLst>
      <p:ext uri="{BB962C8B-B14F-4D97-AF65-F5344CB8AC3E}">
        <p14:creationId xmlns:p14="http://schemas.microsoft.com/office/powerpoint/2010/main" val="235733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3581400" y="1709739"/>
            <a:ext cx="7766050" cy="1776412"/>
          </a:xfrm>
        </p:spPr>
        <p:txBody>
          <a:bodyPr anchor="b">
            <a:normAutofit/>
          </a:bodyPr>
          <a:lstStyle>
            <a:lvl1pPr>
              <a:defRPr sz="4800" b="1">
                <a:solidFill>
                  <a:schemeClr val="tx1"/>
                </a:solidFill>
              </a:defRPr>
            </a:lvl1p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3581400" y="4333239"/>
            <a:ext cx="7766050" cy="1756412"/>
          </a:xfrm>
        </p:spPr>
        <p:txBody>
          <a:bodyPr>
            <a:normAutofit/>
          </a:bodyPr>
          <a:lstStyle>
            <a:lvl1pPr marL="0" indent="0">
              <a:buNone/>
              <a:defRPr sz="2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編輯母片文字樣式</a:t>
            </a:r>
          </a:p>
        </p:txBody>
      </p:sp>
      <p:sp>
        <p:nvSpPr>
          <p:cNvPr id="4" name="日期版面配置區 3"/>
          <p:cNvSpPr>
            <a:spLocks noGrp="1"/>
          </p:cNvSpPr>
          <p:nvPr>
            <p:ph type="dt" sz="half" idx="10"/>
          </p:nvPr>
        </p:nvSpPr>
        <p:spPr/>
        <p:txBody>
          <a:bodyPr/>
          <a:lstStyle/>
          <a:p>
            <a:fld id="{751E8AA2-8DF3-45E3-BBCB-38789B396B69}" type="datetime1">
              <a:rPr lang="zh-HK" altLang="en-US" smtClean="0"/>
              <a:t>10/6/2022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pic>
        <p:nvPicPr>
          <p:cNvPr id="7" name="圖片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463040"/>
          </a:xfrm>
          <a:prstGeom prst="rect">
            <a:avLst/>
          </a:prstGeom>
        </p:spPr>
      </p:pic>
      <p:sp>
        <p:nvSpPr>
          <p:cNvPr id="8" name="矩形 7"/>
          <p:cNvSpPr/>
          <p:nvPr userDrawn="1"/>
        </p:nvSpPr>
        <p:spPr>
          <a:xfrm>
            <a:off x="1296014" y="1325701"/>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10" name="圖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17272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8CBA"/>
                </a:solidFill>
              </a:defRPr>
            </a:lvl1pPr>
          </a:lstStyle>
          <a:p>
            <a:r>
              <a:rPr lang="zh-TW" altLang="en-US" dirty="0"/>
              <a:t>按一下以編輯母片標題樣式</a:t>
            </a:r>
            <a:endParaRPr lang="zh-HK" altLang="en-US" dirty="0"/>
          </a:p>
        </p:txBody>
      </p:sp>
      <p:sp>
        <p:nvSpPr>
          <p:cNvPr id="3" name="日期版面配置區 2"/>
          <p:cNvSpPr>
            <a:spLocks noGrp="1"/>
          </p:cNvSpPr>
          <p:nvPr>
            <p:ph type="dt" sz="half" idx="10"/>
          </p:nvPr>
        </p:nvSpPr>
        <p:spPr/>
        <p:txBody>
          <a:bodyPr/>
          <a:lstStyle/>
          <a:p>
            <a:fld id="{23AD9297-C973-4844-9780-971BE7B32009}" type="datetime1">
              <a:rPr lang="zh-HK" altLang="en-US" smtClean="0"/>
              <a:t>10/6/2022</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6" name="文字版面配置區 2"/>
          <p:cNvSpPr>
            <a:spLocks noGrp="1"/>
          </p:cNvSpPr>
          <p:nvPr>
            <p:ph type="body" idx="13"/>
          </p:nvPr>
        </p:nvSpPr>
        <p:spPr>
          <a:xfrm>
            <a:off x="953114" y="1750795"/>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338CBA"/>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7" name="文字版面配置區 2"/>
          <p:cNvSpPr>
            <a:spLocks noGrp="1"/>
          </p:cNvSpPr>
          <p:nvPr>
            <p:ph type="body" idx="14"/>
          </p:nvPr>
        </p:nvSpPr>
        <p:spPr>
          <a:xfrm>
            <a:off x="1296014" y="2162488"/>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8" name="文字版面配置區 2"/>
          <p:cNvSpPr>
            <a:spLocks noGrp="1"/>
          </p:cNvSpPr>
          <p:nvPr>
            <p:ph type="body" idx="15"/>
          </p:nvPr>
        </p:nvSpPr>
        <p:spPr>
          <a:xfrm>
            <a:off x="953114" y="3280337"/>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338CBA"/>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9" name="文字版面配置區 2"/>
          <p:cNvSpPr>
            <a:spLocks noGrp="1"/>
          </p:cNvSpPr>
          <p:nvPr>
            <p:ph type="body" idx="16"/>
          </p:nvPr>
        </p:nvSpPr>
        <p:spPr>
          <a:xfrm>
            <a:off x="1296014" y="3692030"/>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0" name="文字版面配置區 2"/>
          <p:cNvSpPr>
            <a:spLocks noGrp="1"/>
          </p:cNvSpPr>
          <p:nvPr>
            <p:ph type="body" idx="17"/>
          </p:nvPr>
        </p:nvSpPr>
        <p:spPr>
          <a:xfrm>
            <a:off x="953114" y="4776628"/>
            <a:ext cx="10858500" cy="328583"/>
          </a:xfrm>
          <a:prstGeom prst="rect">
            <a:avLst/>
          </a:prstGeom>
        </p:spPr>
        <p:txBody>
          <a:bodyPr anchor="t">
            <a:noAutofit/>
          </a:bodyPr>
          <a:lstStyle>
            <a:lvl1pPr marL="342900" indent="-342900">
              <a:buFont typeface="Arial" panose="020B0604020202020204" pitchFamily="34" charset="0"/>
              <a:buChar char="•"/>
              <a:defRPr sz="2400" b="1">
                <a:solidFill>
                  <a:srgbClr val="338CBA"/>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1" name="文字版面配置區 2"/>
          <p:cNvSpPr>
            <a:spLocks noGrp="1"/>
          </p:cNvSpPr>
          <p:nvPr>
            <p:ph type="body" idx="18"/>
          </p:nvPr>
        </p:nvSpPr>
        <p:spPr>
          <a:xfrm>
            <a:off x="1296014" y="5188321"/>
            <a:ext cx="10515600" cy="790262"/>
          </a:xfrm>
          <a:prstGeom prst="rect">
            <a:avLst/>
          </a:prstGeom>
        </p:spPr>
        <p:txBody>
          <a:bodyPr anchor="t">
            <a:noAutofit/>
          </a:bodyPr>
          <a:lstStyle>
            <a:lvl1pPr marL="0" indent="0">
              <a:buNone/>
              <a:defRPr sz="2200" b="0">
                <a:solidFill>
                  <a:schemeClr val="tx1"/>
                </a:solidFill>
                <a:latin typeface="+mj-lt"/>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12" name="矩形 11"/>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256560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8CBA"/>
                </a:solidFill>
              </a:defRPr>
            </a:lvl1p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lvl1pPr>
              <a:defRPr>
                <a:solidFill>
                  <a:srgbClr val="338CBA"/>
                </a:solidFill>
              </a:defRPr>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p:cNvSpPr>
            <a:spLocks noGrp="1"/>
          </p:cNvSpPr>
          <p:nvPr>
            <p:ph type="dt" sz="half" idx="10"/>
          </p:nvPr>
        </p:nvSpPr>
        <p:spPr/>
        <p:txBody>
          <a:bodyPr/>
          <a:lstStyle/>
          <a:p>
            <a:fld id="{3CF369A1-E6E2-477A-A0E8-17C2D2E45CDC}" type="datetime1">
              <a:rPr lang="zh-HK" altLang="en-US" smtClean="0"/>
              <a:t>10/6/2022</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FA50095E-8C38-405C-9F17-E18958EBE55D}" type="slidenum">
              <a:rPr lang="zh-HK" altLang="en-US" smtClean="0"/>
              <a:t>‹#›</a:t>
            </a:fld>
            <a:endParaRPr lang="zh-HK" altLang="en-US"/>
          </a:p>
        </p:txBody>
      </p:sp>
      <p:sp>
        <p:nvSpPr>
          <p:cNvPr id="7" name="矩形 6"/>
          <p:cNvSpPr/>
          <p:nvPr userDrawn="1"/>
        </p:nvSpPr>
        <p:spPr>
          <a:xfrm>
            <a:off x="1296014" y="0"/>
            <a:ext cx="10895986" cy="294999"/>
          </a:xfrm>
          <a:prstGeom prst="rect">
            <a:avLst/>
          </a:prstGeom>
          <a:solidFill>
            <a:srgbClr val="338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spTree>
    <p:extLst>
      <p:ext uri="{BB962C8B-B14F-4D97-AF65-F5344CB8AC3E}">
        <p14:creationId xmlns:p14="http://schemas.microsoft.com/office/powerpoint/2010/main" val="307983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96014" y="294999"/>
            <a:ext cx="10057786" cy="1152801"/>
          </a:xfrm>
          <a:prstGeom prst="rect">
            <a:avLst/>
          </a:prstGeom>
        </p:spPr>
        <p:txBody>
          <a:bodyPr vert="horz" lIns="91440" tIns="45720" rIns="91440" bIns="45720" rtlCol="0" anchor="b">
            <a:normAutofit/>
          </a:body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1066800" y="1825625"/>
            <a:ext cx="10287000"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p:cNvSpPr>
            <a:spLocks noGrp="1"/>
          </p:cNvSpPr>
          <p:nvPr>
            <p:ph type="dt" sz="half" idx="2"/>
          </p:nvPr>
        </p:nvSpPr>
        <p:spPr>
          <a:xfrm>
            <a:off x="10668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35D9F-0324-4FD4-A456-A3884BE09618}" type="datetime1">
              <a:rPr lang="zh-HK" altLang="en-US" smtClean="0"/>
              <a:t>10/6/2022</a:t>
            </a:fld>
            <a:endParaRPr lang="zh-HK" altLang="en-US"/>
          </a:p>
        </p:txBody>
      </p:sp>
      <p:sp>
        <p:nvSpPr>
          <p:cNvPr id="5" name="頁尾版面配置區 4"/>
          <p:cNvSpPr>
            <a:spLocks noGrp="1"/>
          </p:cNvSpPr>
          <p:nvPr>
            <p:ph type="ftr" sz="quarter" idx="3"/>
          </p:nvPr>
        </p:nvSpPr>
        <p:spPr>
          <a:xfrm>
            <a:off x="41529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0095E-8C38-405C-9F17-E18958EBE55D}" type="slidenum">
              <a:rPr lang="zh-HK" altLang="en-US" smtClean="0"/>
              <a:t>‹#›</a:t>
            </a:fld>
            <a:endParaRPr lang="zh-HK" altLang="en-US"/>
          </a:p>
        </p:txBody>
      </p:sp>
      <p:sp>
        <p:nvSpPr>
          <p:cNvPr id="7" name="矩形 6"/>
          <p:cNvSpPr/>
          <p:nvPr userDrawn="1"/>
        </p:nvSpPr>
        <p:spPr>
          <a:xfrm>
            <a:off x="1296014" y="0"/>
            <a:ext cx="10895986" cy="294999"/>
          </a:xfrm>
          <a:prstGeom prst="rect">
            <a:avLst/>
          </a:prstGeom>
          <a:solidFill>
            <a:srgbClr val="85B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bg2"/>
              </a:solidFill>
            </a:endParaRPr>
          </a:p>
        </p:txBody>
      </p:sp>
      <p:pic>
        <p:nvPicPr>
          <p:cNvPr id="8" name="圖片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15417" y="6043858"/>
            <a:ext cx="425494" cy="585542"/>
          </a:xfrm>
          <a:prstGeom prst="rect">
            <a:avLst/>
          </a:prstGeom>
        </p:spPr>
      </p:pic>
    </p:spTree>
    <p:extLst>
      <p:ext uri="{BB962C8B-B14F-4D97-AF65-F5344CB8AC3E}">
        <p14:creationId xmlns:p14="http://schemas.microsoft.com/office/powerpoint/2010/main" val="27796697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0" r:id="rId4"/>
    <p:sldLayoutId id="2147483652"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hdr="0" ftr="0" dt="0"/>
  <p:txStyles>
    <p:titleStyle>
      <a:lvl1pPr algn="l" defTabSz="914400" rtl="0" eaLnBrk="1" latinLnBrk="0" hangingPunct="1">
        <a:lnSpc>
          <a:spcPct val="90000"/>
        </a:lnSpc>
        <a:spcBef>
          <a:spcPct val="0"/>
        </a:spcBef>
        <a:buNone/>
        <a:defRPr sz="3600" b="1" kern="1200">
          <a:solidFill>
            <a:srgbClr val="85B73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5B7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66DC1-78AA-4117-8783-3E6558D75EE5}" type="datetimeFigureOut">
              <a:rPr lang="zh-TW" altLang="en-US" smtClean="0"/>
              <a:pPr/>
              <a:t>2022/6/10</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1BBE3-D756-436A-98AE-FE9EDE5E23EA}" type="slidenum">
              <a:rPr lang="zh-TW" altLang="en-US" smtClean="0"/>
              <a:pPr/>
              <a:t>‹#›</a:t>
            </a:fld>
            <a:endParaRPr lang="zh-TW" altLang="en-US"/>
          </a:p>
        </p:txBody>
      </p:sp>
    </p:spTree>
    <p:extLst>
      <p:ext uri="{BB962C8B-B14F-4D97-AF65-F5344CB8AC3E}">
        <p14:creationId xmlns:p14="http://schemas.microsoft.com/office/powerpoint/2010/main" val="376933875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hk.on.cc/hk/bkn/cnt/news/20220507/bkn-20220507112408584-0507_00822_001.html?msclkid=0736a6c1cf6c11ecbb8b9e4d048c0edb"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ingtao.ca/5797859/2022-05-26/news-%E5%B0%87%E8%BB%8D%E6%BE%B3%E5%85%A5%E5%A2%83%E8%99%95%E6%96%B0%E7%B8%BD%E9%83%A8%E5%9C%B0%E7%9B%A4%E5%B7%A5%E4%BD%9C%E5%8F%B0%E5%80%92%E5%A1%8C+%E7%87%92%E7%84%8A%E5%B7%A5%E9%81%AD%E5%A3%93%E6%96%83%E9%81%BA%E5%85%A9%E5%AD%90%E5%A5%B3/?variant=zh-hk"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www.cic.hk/files/page/52/%E5%AE%89%E5%85%A8%E8%A8%8A%E6%81%AF_%E5%95%9F%E5%BE%B7%E5%A5%B3%E5%B7%A5%E5%A4%B1%E8%B6%B3%E5%A2%AE%E6%A8%93%E4%BA%A1_180422.pdf" TargetMode="Externa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labour.gov.hk/tc/news/video/LD_Story5_chi.mp4"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3.jfif"/></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www.bing.com/images/search?q=%e9%81%ad%e5%80%92%e5%a1%8c%e7%9a%84%e5%8d%87%e9%99%8d%e5%8f%b0%e5%a3%93%e4%b8%ad&amp;form=HDRSC3&amp;first=1&amp;tsc=ImageHoverTitle" TargetMode="External"/><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hk01.com/%E7%AA%81%E7%99%BC/760279/%E5%A5%AA%E5%91%BD%E5%B7%A5%E5%82%B7-%E5%95%9F%E5%BE%B7%E5%9C%B0%E7%9B%A4%E5%A5%B3%E5%B7%A5%E6%B8%85%E6%BD%94%E6%9C%9F%E9%96%93%E5%A4%B1%E8%B6%B3%E5%A2%AE%E6%A8%93-%E6%98%8F%E8%BF%B7%E9%80%81%E9%99%A2%E4%BA%A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hk01.com/%E7%AA%81%E7%99%BC/764081/%E5%A4%A7%E5%9F%94%E5%BA%B7%E6%A8%82%E5%9C%9228%E6%AD%B2%E7%94%B7%E5%B7%A5%E4%BA%BA%E6%A3%9A%E6%9E%B6%E5%A2%AE%E5%9C%B0%E6%98%8F%E8%BF%B7-%E9%80%81%E9%99%A2%E4%B8%8D%E6%B2%BB"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ctrTitle"/>
          </p:nvPr>
        </p:nvSpPr>
        <p:spPr>
          <a:xfrm>
            <a:off x="1524001" y="2427379"/>
            <a:ext cx="9144000" cy="1032121"/>
          </a:xfrm>
        </p:spPr>
        <p:txBody>
          <a:bodyPr anchor="t">
            <a:normAutofit/>
          </a:bodyPr>
          <a:lstStyle/>
          <a:p>
            <a:r>
              <a:rPr lang="en-US" altLang="zh-HK" sz="4800" b="1" dirty="0">
                <a:solidFill>
                  <a:schemeClr val="tx1">
                    <a:lumMod val="75000"/>
                    <a:lumOff val="25000"/>
                  </a:schemeClr>
                </a:solidFill>
                <a:latin typeface="Arial" charset="0"/>
                <a:cs typeface="Arial" charset="0"/>
              </a:rPr>
              <a:t>《</a:t>
            </a:r>
            <a:r>
              <a:rPr lang="zh-HK" altLang="en-US" sz="4800" b="1" dirty="0">
                <a:solidFill>
                  <a:schemeClr val="tx1">
                    <a:lumMod val="75000"/>
                    <a:lumOff val="25000"/>
                  </a:schemeClr>
                </a:solidFill>
                <a:latin typeface="Arial" charset="0"/>
                <a:cs typeface="Arial" charset="0"/>
              </a:rPr>
              <a:t>默哀會</a:t>
            </a:r>
            <a:r>
              <a:rPr lang="en-US" altLang="zh-HK" sz="4800" b="1" dirty="0" smtClean="0">
                <a:solidFill>
                  <a:schemeClr val="tx1">
                    <a:lumMod val="75000"/>
                    <a:lumOff val="25000"/>
                  </a:schemeClr>
                </a:solidFill>
                <a:latin typeface="Arial" charset="0"/>
                <a:cs typeface="Arial" charset="0"/>
              </a:rPr>
              <a:t>》</a:t>
            </a:r>
            <a:endParaRPr lang="en-US" altLang="zh-HK" sz="4800" b="1" dirty="0">
              <a:solidFill>
                <a:schemeClr val="tx1">
                  <a:lumMod val="75000"/>
                  <a:lumOff val="25000"/>
                </a:schemeClr>
              </a:solidFill>
              <a:latin typeface="Arial" charset="0"/>
              <a:cs typeface="Arial" charset="0"/>
            </a:endParaRPr>
          </a:p>
        </p:txBody>
      </p:sp>
      <p:sp>
        <p:nvSpPr>
          <p:cNvPr id="8" name="日期版面配置區 3"/>
          <p:cNvSpPr>
            <a:spLocks noGrp="1"/>
          </p:cNvSpPr>
          <p:nvPr>
            <p:ph type="dt" sz="quarter" idx="10"/>
          </p:nvPr>
        </p:nvSpPr>
        <p:spPr bwMode="auto">
          <a:xfrm>
            <a:off x="2373517" y="3559088"/>
            <a:ext cx="7444968" cy="365125"/>
          </a:xfrm>
          <a:ln>
            <a:miter lim="800000"/>
            <a:headEnd/>
            <a:tailEnd/>
          </a:ln>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defRPr/>
            </a:pPr>
            <a:r>
              <a:rPr lang="en-US" altLang="zh-TW" sz="2000" dirty="0" smtClean="0">
                <a:solidFill>
                  <a:prstClr val="black">
                    <a:lumMod val="75000"/>
                    <a:lumOff val="25000"/>
                  </a:prstClr>
                </a:solidFill>
                <a:latin typeface="Arial" pitchFamily="34" charset="0"/>
                <a:cs typeface="Arial" pitchFamily="34" charset="0"/>
              </a:rPr>
              <a:t>2022</a:t>
            </a:r>
            <a:r>
              <a:rPr lang="zh-TW" altLang="en-US" sz="2000" dirty="0" smtClean="0">
                <a:solidFill>
                  <a:prstClr val="black">
                    <a:lumMod val="75000"/>
                    <a:lumOff val="25000"/>
                  </a:prstClr>
                </a:solidFill>
                <a:latin typeface="Arial" pitchFamily="34" charset="0"/>
                <a:cs typeface="Arial" pitchFamily="34" charset="0"/>
              </a:rPr>
              <a:t>年</a:t>
            </a:r>
            <a:r>
              <a:rPr lang="en-US" altLang="zh-TW" sz="2000" dirty="0" smtClean="0">
                <a:solidFill>
                  <a:prstClr val="black">
                    <a:lumMod val="75000"/>
                    <a:lumOff val="25000"/>
                  </a:prstClr>
                </a:solidFill>
                <a:latin typeface="Arial" pitchFamily="34" charset="0"/>
                <a:cs typeface="Arial" pitchFamily="34" charset="0"/>
              </a:rPr>
              <a:t>6</a:t>
            </a:r>
            <a:r>
              <a:rPr lang="zh-TW" altLang="en-US" sz="2000" dirty="0" smtClean="0">
                <a:solidFill>
                  <a:prstClr val="black">
                    <a:lumMod val="75000"/>
                    <a:lumOff val="25000"/>
                  </a:prstClr>
                </a:solidFill>
                <a:latin typeface="Arial" pitchFamily="34" charset="0"/>
                <a:cs typeface="Arial" pitchFamily="34" charset="0"/>
              </a:rPr>
              <a:t>月</a:t>
            </a:r>
            <a:r>
              <a:rPr lang="en-US" altLang="zh-TW" sz="2000" dirty="0" smtClean="0">
                <a:solidFill>
                  <a:prstClr val="black">
                    <a:lumMod val="75000"/>
                    <a:lumOff val="25000"/>
                  </a:prstClr>
                </a:solidFill>
                <a:latin typeface="Arial" pitchFamily="34" charset="0"/>
                <a:cs typeface="Arial" pitchFamily="34" charset="0"/>
              </a:rPr>
              <a:t>10</a:t>
            </a:r>
            <a:r>
              <a:rPr lang="zh-TW" altLang="en-US" sz="2000" dirty="0" smtClean="0">
                <a:solidFill>
                  <a:prstClr val="black">
                    <a:lumMod val="75000"/>
                    <a:lumOff val="25000"/>
                  </a:prstClr>
                </a:solidFill>
                <a:latin typeface="Arial" pitchFamily="34" charset="0"/>
                <a:cs typeface="Arial" pitchFamily="34" charset="0"/>
              </a:rPr>
              <a:t>日（星期五）</a:t>
            </a:r>
            <a:endParaRPr lang="en-US" altLang="zh-TW" sz="2000" dirty="0">
              <a:solidFill>
                <a:prstClr val="black">
                  <a:lumMod val="75000"/>
                  <a:lumOff val="25000"/>
                </a:prstClr>
              </a:solidFill>
              <a:latin typeface="Arial" pitchFamily="34" charset="0"/>
              <a:cs typeface="Arial" pitchFamily="34" charset="0"/>
            </a:endParaRPr>
          </a:p>
          <a:p>
            <a:pPr algn="ctr" fontAlgn="base">
              <a:spcBef>
                <a:spcPct val="0"/>
              </a:spcBef>
              <a:spcAft>
                <a:spcPct val="0"/>
              </a:spcAft>
              <a:defRPr/>
            </a:pPr>
            <a:endParaRPr lang="zh-TW" altLang="en-US" sz="1400" dirty="0">
              <a:solidFill>
                <a:prstClr val="black">
                  <a:lumMod val="75000"/>
                  <a:lumOff val="25000"/>
                </a:prstClr>
              </a:solidFill>
              <a:latin typeface="Arial" pitchFamily="34" charset="0"/>
              <a:ea typeface="新細明體" panose="02020500000000000000" pitchFamily="18" charset="-120"/>
              <a:cs typeface="Arial" pitchFamily="34" charset="0"/>
            </a:endParaRPr>
          </a:p>
        </p:txBody>
      </p:sp>
      <p:pic>
        <p:nvPicPr>
          <p:cNvPr id="2" name="圖片 1"/>
          <p:cNvPicPr>
            <a:picLocks noChangeAspect="1"/>
          </p:cNvPicPr>
          <p:nvPr/>
        </p:nvPicPr>
        <p:blipFill rotWithShape="1">
          <a:blip r:embed="rId4" cstate="email">
            <a:extLst>
              <a:ext uri="{28A0092B-C50C-407E-A947-70E740481C1C}">
                <a14:useLocalDpi xmlns:a14="http://schemas.microsoft.com/office/drawing/2010/main"/>
              </a:ext>
            </a:extLst>
          </a:blip>
          <a:srcRect l="7887" t="31837" b="43401"/>
          <a:stretch/>
        </p:blipFill>
        <p:spPr>
          <a:xfrm>
            <a:off x="270588" y="116931"/>
            <a:ext cx="6344816" cy="1205800"/>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18032" y="237291"/>
            <a:ext cx="3212698" cy="965079"/>
          </a:xfrm>
          <a:prstGeom prst="rect">
            <a:avLst/>
          </a:prstGeom>
        </p:spPr>
      </p:pic>
    </p:spTree>
    <p:extLst>
      <p:ext uri="{BB962C8B-B14F-4D97-AF65-F5344CB8AC3E}">
        <p14:creationId xmlns:p14="http://schemas.microsoft.com/office/powerpoint/2010/main" val="2589642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45" y="273820"/>
            <a:ext cx="6429564" cy="812832"/>
          </a:xfrm>
        </p:spPr>
        <p:txBody>
          <a:bodyPr/>
          <a:lstStyle/>
          <a:p>
            <a:r>
              <a:rPr lang="zh-TW" altLang="en-US" dirty="0"/>
              <a:t>反思意外發生的可能原因</a:t>
            </a:r>
            <a:endParaRPr lang="zh-HK" altLang="en-US" dirty="0"/>
          </a:p>
        </p:txBody>
      </p:sp>
      <p:sp>
        <p:nvSpPr>
          <p:cNvPr id="3" name="Content Placeholder 2"/>
          <p:cNvSpPr>
            <a:spLocks noGrp="1"/>
          </p:cNvSpPr>
          <p:nvPr>
            <p:ph idx="1"/>
          </p:nvPr>
        </p:nvSpPr>
        <p:spPr>
          <a:xfrm>
            <a:off x="413908" y="1499989"/>
            <a:ext cx="6312817" cy="4924736"/>
          </a:xfrm>
        </p:spPr>
        <p:txBody>
          <a:bodyPr>
            <a:noAutofit/>
          </a:bodyPr>
          <a:lstStyle/>
          <a:p>
            <a:pPr marL="0" indent="0">
              <a:buNone/>
            </a:pPr>
            <a:r>
              <a:rPr lang="en-US" altLang="zh-TW" b="0" dirty="0" smtClean="0">
                <a:solidFill>
                  <a:schemeClr val="tx1"/>
                </a:solidFill>
              </a:rPr>
              <a:t>1. </a:t>
            </a:r>
            <a:r>
              <a:rPr lang="zh-TW" altLang="en-US" b="0" dirty="0" smtClean="0">
                <a:solidFill>
                  <a:schemeClr val="tx1"/>
                </a:solidFill>
              </a:rPr>
              <a:t>未</a:t>
            </a:r>
            <a:r>
              <a:rPr lang="zh-TW" altLang="en-US" b="0" dirty="0">
                <a:solidFill>
                  <a:schemeClr val="tx1"/>
                </a:solidFill>
              </a:rPr>
              <a:t>有風險評估及根據</a:t>
            </a:r>
            <a:r>
              <a:rPr lang="zh-TW" altLang="en-US" b="0" dirty="0" smtClean="0">
                <a:solidFill>
                  <a:schemeClr val="tx1"/>
                </a:solidFill>
              </a:rPr>
              <a:t>相關指引</a:t>
            </a:r>
            <a:r>
              <a:rPr lang="zh-TW" altLang="en-US" b="0" i="0" dirty="0" smtClean="0">
                <a:solidFill>
                  <a:schemeClr val="tx1"/>
                </a:solidFill>
                <a:effectLst/>
                <a:latin typeface="新微軟正黑體"/>
              </a:rPr>
              <a:t>進行</a:t>
            </a:r>
            <a:r>
              <a:rPr lang="zh-TW" altLang="en-US" b="0" i="0" dirty="0">
                <a:solidFill>
                  <a:schemeClr val="tx1"/>
                </a:solidFill>
                <a:effectLst/>
                <a:latin typeface="新微軟正黑體"/>
              </a:rPr>
              <a:t>搭棚</a:t>
            </a:r>
            <a:r>
              <a:rPr lang="zh-TW" altLang="en-US" b="0" i="0" dirty="0" smtClean="0">
                <a:solidFill>
                  <a:schemeClr val="tx1"/>
                </a:solidFill>
                <a:effectLst/>
                <a:latin typeface="新微軟正黑體"/>
              </a:rPr>
              <a:t>工程</a:t>
            </a:r>
            <a:endParaRPr lang="en-US" altLang="zh-TW" b="0" dirty="0">
              <a:solidFill>
                <a:schemeClr val="tx1"/>
              </a:solidFill>
            </a:endParaRPr>
          </a:p>
          <a:p>
            <a:pPr lvl="1"/>
            <a:r>
              <a:rPr lang="zh-TW" altLang="en-US" b="0" dirty="0">
                <a:solidFill>
                  <a:schemeClr val="tx1"/>
                </a:solidFill>
              </a:rPr>
              <a:t>各施各法，沒有安全施工準則；</a:t>
            </a:r>
            <a:endParaRPr lang="en-US" altLang="zh-TW" b="0" dirty="0">
              <a:solidFill>
                <a:schemeClr val="tx1"/>
              </a:solidFill>
            </a:endParaRPr>
          </a:p>
          <a:p>
            <a:pPr marL="0" indent="0">
              <a:buNone/>
            </a:pPr>
            <a:r>
              <a:rPr lang="en-US" altLang="zh-TW" b="0" dirty="0" smtClean="0">
                <a:solidFill>
                  <a:schemeClr val="tx1"/>
                </a:solidFill>
              </a:rPr>
              <a:t>2. </a:t>
            </a:r>
            <a:r>
              <a:rPr lang="zh-TW" altLang="en-US" b="0" dirty="0" smtClean="0">
                <a:solidFill>
                  <a:schemeClr val="tx1"/>
                </a:solidFill>
              </a:rPr>
              <a:t>未</a:t>
            </a:r>
            <a:r>
              <a:rPr lang="zh-TW" altLang="en-US" b="0" dirty="0">
                <a:solidFill>
                  <a:schemeClr val="tx1"/>
                </a:solidFill>
              </a:rPr>
              <a:t>正確使用安全帶 （</a:t>
            </a:r>
            <a:r>
              <a:rPr lang="zh-TW" altLang="en-US" b="0" dirty="0" smtClean="0">
                <a:solidFill>
                  <a:schemeClr val="tx1"/>
                </a:solidFill>
              </a:rPr>
              <a:t>人體</a:t>
            </a:r>
            <a:r>
              <a:rPr lang="zh-TW" altLang="en-US" b="0" dirty="0">
                <a:solidFill>
                  <a:schemeClr val="tx1"/>
                </a:solidFill>
              </a:rPr>
              <a:t>下</a:t>
            </a:r>
            <a:r>
              <a:rPr lang="zh-TW" altLang="en-US" b="0" dirty="0" smtClean="0">
                <a:solidFill>
                  <a:schemeClr val="tx1"/>
                </a:solidFill>
              </a:rPr>
              <a:t>墮</a:t>
            </a:r>
            <a:r>
              <a:rPr lang="zh-TW" altLang="en-US" b="0" dirty="0">
                <a:solidFill>
                  <a:schemeClr val="tx1"/>
                </a:solidFill>
              </a:rPr>
              <a:t>）</a:t>
            </a:r>
            <a:endParaRPr lang="en-US" altLang="zh-TW" b="0" dirty="0">
              <a:solidFill>
                <a:schemeClr val="tx1"/>
              </a:solidFill>
            </a:endParaRPr>
          </a:p>
          <a:p>
            <a:pPr lvl="1"/>
            <a:r>
              <a:rPr lang="zh-TW" altLang="en-US" b="0" dirty="0">
                <a:solidFill>
                  <a:schemeClr val="tx1"/>
                </a:solidFill>
              </a:rPr>
              <a:t>安全帶沒有扣到穩固點上；</a:t>
            </a:r>
            <a:endParaRPr lang="en-US" altLang="zh-TW" b="0" dirty="0">
              <a:solidFill>
                <a:schemeClr val="tx1"/>
              </a:solidFill>
            </a:endParaRPr>
          </a:p>
          <a:p>
            <a:pPr marL="0" indent="0">
              <a:buNone/>
            </a:pPr>
            <a:r>
              <a:rPr lang="en-US" altLang="zh-TW" b="0" dirty="0" smtClean="0">
                <a:solidFill>
                  <a:schemeClr val="tx1"/>
                </a:solidFill>
              </a:rPr>
              <a:t>3. </a:t>
            </a:r>
            <a:r>
              <a:rPr lang="zh-TW" altLang="en-US" b="0" dirty="0" smtClean="0">
                <a:solidFill>
                  <a:schemeClr val="tx1"/>
                </a:solidFill>
              </a:rPr>
              <a:t>未</a:t>
            </a:r>
            <a:r>
              <a:rPr lang="zh-TW" altLang="en-US" b="0" dirty="0">
                <a:solidFill>
                  <a:schemeClr val="tx1"/>
                </a:solidFill>
              </a:rPr>
              <a:t>有合資格人任在在場監督及</a:t>
            </a:r>
            <a:r>
              <a:rPr lang="zh-TW" altLang="en-US" b="0" dirty="0" smtClean="0">
                <a:solidFill>
                  <a:schemeClr val="tx1"/>
                </a:solidFill>
              </a:rPr>
              <a:t>指引</a:t>
            </a:r>
            <a:endParaRPr lang="en-US" altLang="zh-TW" b="0" dirty="0">
              <a:solidFill>
                <a:schemeClr val="tx1"/>
              </a:solidFill>
            </a:endParaRPr>
          </a:p>
          <a:p>
            <a:pPr lvl="1"/>
            <a:r>
              <a:rPr lang="zh-TW" altLang="en-US" b="0" dirty="0">
                <a:solidFill>
                  <a:schemeClr val="tx1"/>
                </a:solidFill>
              </a:rPr>
              <a:t>現場沒有安全督導及指導；</a:t>
            </a:r>
            <a:endParaRPr lang="en-US" altLang="zh-TW" b="0" dirty="0">
              <a:solidFill>
                <a:schemeClr val="tx1"/>
              </a:solidFill>
            </a:endParaRPr>
          </a:p>
          <a:p>
            <a:pPr marL="0" indent="0">
              <a:buNone/>
            </a:pPr>
            <a:r>
              <a:rPr lang="en-US" altLang="zh-TW" b="0" dirty="0" smtClean="0">
                <a:solidFill>
                  <a:schemeClr val="tx1"/>
                </a:solidFill>
                <a:latin typeface="+mn-ea"/>
              </a:rPr>
              <a:t>4. </a:t>
            </a:r>
            <a:r>
              <a:rPr lang="zh-TW" altLang="en-US" b="0" dirty="0" smtClean="0">
                <a:solidFill>
                  <a:schemeClr val="tx1"/>
                </a:solidFill>
                <a:latin typeface="+mn-ea"/>
              </a:rPr>
              <a:t>未</a:t>
            </a:r>
            <a:r>
              <a:rPr lang="zh-TW" altLang="en-US" b="0" dirty="0">
                <a:solidFill>
                  <a:schemeClr val="tx1"/>
                </a:solidFill>
                <a:latin typeface="+mn-ea"/>
              </a:rPr>
              <a:t>有進行開工前講解及</a:t>
            </a:r>
            <a:r>
              <a:rPr lang="zh-TW" altLang="en-US" b="0" dirty="0" smtClean="0">
                <a:solidFill>
                  <a:schemeClr val="tx1"/>
                </a:solidFill>
                <a:latin typeface="+mn-ea"/>
              </a:rPr>
              <a:t>指導</a:t>
            </a:r>
            <a:endParaRPr lang="en-US" altLang="zh-TW" b="0" dirty="0">
              <a:solidFill>
                <a:schemeClr val="tx1"/>
              </a:solidFill>
              <a:latin typeface="+mn-ea"/>
            </a:endParaRPr>
          </a:p>
          <a:p>
            <a:pPr lvl="1"/>
            <a:r>
              <a:rPr lang="zh-TW" altLang="en-US" b="0" dirty="0">
                <a:solidFill>
                  <a:schemeClr val="tx1"/>
                </a:solidFill>
                <a:latin typeface="+mn-ea"/>
              </a:rPr>
              <a:t>工人</a:t>
            </a:r>
            <a:r>
              <a:rPr lang="zh-TW" altLang="en-US" b="0" dirty="0" smtClean="0">
                <a:solidFill>
                  <a:schemeClr val="tx1"/>
                </a:solidFill>
                <a:latin typeface="+mn-ea"/>
              </a:rPr>
              <a:t>未清楚</a:t>
            </a:r>
            <a:r>
              <a:rPr lang="zh-TW" altLang="en-US" b="0" dirty="0">
                <a:solidFill>
                  <a:schemeClr val="tx1"/>
                </a:solidFill>
                <a:latin typeface="+mn-ea"/>
              </a:rPr>
              <a:t>明白相關工作風險及安全措施。</a:t>
            </a:r>
            <a:endParaRPr lang="en-US" altLang="zh-TW" b="0" dirty="0">
              <a:solidFill>
                <a:schemeClr val="tx1"/>
              </a:solidFill>
              <a:latin typeface="+mn-ea"/>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內容版面配置區 2"/>
          <p:cNvSpPr txBox="1">
            <a:spLocks/>
          </p:cNvSpPr>
          <p:nvPr/>
        </p:nvSpPr>
        <p:spPr>
          <a:xfrm>
            <a:off x="1393342" y="5999983"/>
            <a:ext cx="5235514"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sp>
        <p:nvSpPr>
          <p:cNvPr id="10" name="文字方塊 9"/>
          <p:cNvSpPr txBox="1"/>
          <p:nvPr/>
        </p:nvSpPr>
        <p:spPr>
          <a:xfrm>
            <a:off x="7528085" y="4825464"/>
            <a:ext cx="4102546" cy="646331"/>
          </a:xfrm>
          <a:prstGeom prst="rect">
            <a:avLst/>
          </a:prstGeom>
          <a:noFill/>
        </p:spPr>
        <p:txBody>
          <a:bodyPr wrap="square" rtlCol="0">
            <a:spAutoFit/>
          </a:bodyPr>
          <a:lstStyle/>
          <a:p>
            <a:pPr lvl="0">
              <a:defRPr/>
            </a:pP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資料來源</a:t>
            </a:r>
            <a:r>
              <a:rPr lang="en-US" altLang="zh-TW" dirty="0">
                <a:solidFill>
                  <a:prstClr val="black"/>
                </a:solidFill>
                <a:ea typeface="新細明體" panose="02020500000000000000" pitchFamily="18" charset="-120"/>
              </a:rPr>
              <a:t>︰https://www.ohpama.com/</a:t>
            </a:r>
          </a:p>
          <a:p>
            <a:pPr lvl="0">
              <a:defRPr/>
            </a:pP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pic>
        <p:nvPicPr>
          <p:cNvPr id="8" name="圖片 7"/>
          <p:cNvPicPr>
            <a:picLocks noChangeAspect="1"/>
          </p:cNvPicPr>
          <p:nvPr/>
        </p:nvPicPr>
        <p:blipFill rotWithShape="1">
          <a:blip r:embed="rId3">
            <a:extLst>
              <a:ext uri="{28A0092B-C50C-407E-A947-70E740481C1C}">
                <a14:useLocalDpi xmlns:a14="http://schemas.microsoft.com/office/drawing/2010/main"/>
              </a:ext>
            </a:extLst>
          </a:blip>
          <a:srcRect l="29021" t="19950" r="30204" b="40719"/>
          <a:stretch/>
        </p:blipFill>
        <p:spPr>
          <a:xfrm>
            <a:off x="6881510" y="1523710"/>
            <a:ext cx="5121261" cy="3125755"/>
          </a:xfrm>
          <a:prstGeom prst="rect">
            <a:avLst/>
          </a:prstGeom>
        </p:spPr>
      </p:pic>
    </p:spTree>
    <p:extLst>
      <p:ext uri="{BB962C8B-B14F-4D97-AF65-F5344CB8AC3E}">
        <p14:creationId xmlns:p14="http://schemas.microsoft.com/office/powerpoint/2010/main" val="3560762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C70DC-36FE-401E-A289-D014DC83A761}"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Title 2"/>
          <p:cNvSpPr>
            <a:spLocks noGrp="1"/>
          </p:cNvSpPr>
          <p:nvPr>
            <p:ph type="title" idx="4294967295"/>
          </p:nvPr>
        </p:nvSpPr>
        <p:spPr>
          <a:xfrm>
            <a:off x="689244" y="532796"/>
            <a:ext cx="10515600" cy="879860"/>
          </a:xfrm>
        </p:spPr>
        <p:txBody>
          <a:bodyPr>
            <a:normAutofit/>
          </a:bodyPr>
          <a:lstStyle/>
          <a:p>
            <a:r>
              <a:rPr lang="zh-TW" altLang="en-US" dirty="0"/>
              <a:t>油麻地搭棚工墮地頭傷送院不治  現場遺斷裂安全繩</a:t>
            </a:r>
            <a:endParaRPr lang="zh-TW" altLang="en-US" sz="4000" b="1" u="sng" dirty="0">
              <a:latin typeface="+mj-ea"/>
            </a:endParaRPr>
          </a:p>
        </p:txBody>
      </p:sp>
      <p:sp>
        <p:nvSpPr>
          <p:cNvPr id="8" name="內容版面配置區 2"/>
          <p:cNvSpPr>
            <a:spLocks noGrp="1"/>
          </p:cNvSpPr>
          <p:nvPr>
            <p:ph idx="4294967295"/>
          </p:nvPr>
        </p:nvSpPr>
        <p:spPr>
          <a:xfrm>
            <a:off x="689244" y="1989271"/>
            <a:ext cx="6039547" cy="3577369"/>
          </a:xfrm>
        </p:spPr>
        <p:txBody>
          <a:bodyPr>
            <a:normAutofit/>
          </a:bodyPr>
          <a:lstStyle/>
          <a:p>
            <a:pPr marL="0" indent="0" algn="just">
              <a:buNone/>
            </a:pPr>
            <a:r>
              <a:rPr lang="en-US" altLang="zh-TW" sz="2600" b="0" dirty="0">
                <a:solidFill>
                  <a:schemeClr val="tx1"/>
                </a:solidFill>
              </a:rPr>
              <a:t>5</a:t>
            </a:r>
            <a:r>
              <a:rPr lang="zh-TW" altLang="en-US" sz="2600" b="0" dirty="0">
                <a:solidFill>
                  <a:schemeClr val="tx1"/>
                </a:solidFill>
              </a:rPr>
              <a:t>月</a:t>
            </a:r>
            <a:r>
              <a:rPr lang="en-GB" altLang="zh-TW" sz="2600" b="0" dirty="0">
                <a:solidFill>
                  <a:schemeClr val="tx1"/>
                </a:solidFill>
              </a:rPr>
              <a:t>07</a:t>
            </a:r>
            <a:r>
              <a:rPr lang="zh-TW" altLang="en-US" sz="2600" b="0" dirty="0">
                <a:solidFill>
                  <a:schemeClr val="tx1"/>
                </a:solidFill>
              </a:rPr>
              <a:t>日上午</a:t>
            </a:r>
            <a:r>
              <a:rPr lang="en-US" altLang="zh-TW" sz="2600" b="0" dirty="0">
                <a:solidFill>
                  <a:schemeClr val="tx1"/>
                </a:solidFill>
              </a:rPr>
              <a:t>10</a:t>
            </a:r>
            <a:r>
              <a:rPr lang="zh-TW" altLang="en-US" sz="2600" b="0" dirty="0">
                <a:solidFill>
                  <a:schemeClr val="tx1"/>
                </a:solidFill>
              </a:rPr>
              <a:t>時</a:t>
            </a:r>
            <a:r>
              <a:rPr lang="en-US" altLang="zh-TW" sz="2600" b="0" dirty="0">
                <a:solidFill>
                  <a:schemeClr val="tx1"/>
                </a:solidFill>
              </a:rPr>
              <a:t>59</a:t>
            </a:r>
            <a:r>
              <a:rPr lang="zh-TW" altLang="en-US" sz="2600" b="0" dirty="0">
                <a:solidFill>
                  <a:schemeClr val="tx1"/>
                </a:solidFill>
              </a:rPr>
              <a:t>分，一名姓陳</a:t>
            </a:r>
            <a:r>
              <a:rPr lang="en-US" altLang="zh-TW" sz="2600" b="0" dirty="0">
                <a:solidFill>
                  <a:schemeClr val="tx1"/>
                </a:solidFill>
              </a:rPr>
              <a:t>(40</a:t>
            </a:r>
            <a:r>
              <a:rPr lang="zh-TW" altLang="en-US" sz="2600" b="0" dirty="0">
                <a:solidFill>
                  <a:schemeClr val="tx1"/>
                </a:solidFill>
              </a:rPr>
              <a:t>歲</a:t>
            </a:r>
            <a:r>
              <a:rPr lang="en-US" altLang="zh-TW" sz="2600" b="0" dirty="0">
                <a:solidFill>
                  <a:schemeClr val="tx1"/>
                </a:solidFill>
              </a:rPr>
              <a:t>)</a:t>
            </a:r>
            <a:r>
              <a:rPr lang="zh-TW" altLang="en-US" sz="2600" b="0" dirty="0">
                <a:solidFill>
                  <a:schemeClr val="tx1"/>
                </a:solidFill>
              </a:rPr>
              <a:t>男工人在油麻地吳松街</a:t>
            </a:r>
            <a:r>
              <a:rPr lang="en-US" altLang="zh-TW" sz="2600" b="0" dirty="0">
                <a:solidFill>
                  <a:schemeClr val="tx1"/>
                </a:solidFill>
              </a:rPr>
              <a:t>42</a:t>
            </a:r>
            <a:r>
              <a:rPr lang="zh-TW" altLang="en-US" sz="2600" b="0" dirty="0">
                <a:solidFill>
                  <a:schemeClr val="tx1"/>
                </a:solidFill>
              </a:rPr>
              <a:t>至</a:t>
            </a:r>
            <a:r>
              <a:rPr lang="en-US" altLang="zh-TW" sz="2600" b="0" dirty="0">
                <a:solidFill>
                  <a:schemeClr val="tx1"/>
                </a:solidFill>
              </a:rPr>
              <a:t>52</a:t>
            </a:r>
            <a:r>
              <a:rPr lang="zh-TW" altLang="en-US" sz="2600" b="0" dirty="0">
                <a:solidFill>
                  <a:schemeClr val="tx1"/>
                </a:solidFill>
              </a:rPr>
              <a:t>號唐樓外牆，約</a:t>
            </a:r>
            <a:r>
              <a:rPr lang="en-US" altLang="zh-TW" sz="2600" b="0" dirty="0">
                <a:solidFill>
                  <a:schemeClr val="tx1"/>
                </a:solidFill>
              </a:rPr>
              <a:t>6</a:t>
            </a:r>
            <a:r>
              <a:rPr lang="zh-TW" altLang="en-US" sz="2600" b="0" dirty="0">
                <a:solidFill>
                  <a:schemeClr val="tx1"/>
                </a:solidFill>
              </a:rPr>
              <a:t>樓位置進行搭棚工程期間，懷疑安全繩突然斷裂，事主墮地頭部受創，頓陷</a:t>
            </a:r>
            <a:r>
              <a:rPr lang="zh-TW" altLang="en-US" sz="2600" b="0" dirty="0" smtClean="0">
                <a:solidFill>
                  <a:schemeClr val="tx1"/>
                </a:solidFill>
              </a:rPr>
              <a:t>昏迷，</a:t>
            </a:r>
            <a:r>
              <a:rPr lang="zh-TW" altLang="en-US" sz="2600" b="0" dirty="0">
                <a:solidFill>
                  <a:schemeClr val="tx1"/>
                </a:solidFill>
              </a:rPr>
              <a:t>惜終證實不治</a:t>
            </a:r>
            <a:r>
              <a:rPr lang="zh-TW" altLang="en-US" sz="2600" b="0" dirty="0" smtClean="0">
                <a:solidFill>
                  <a:schemeClr val="tx1"/>
                </a:solidFill>
              </a:rPr>
              <a:t>。</a:t>
            </a:r>
            <a:endParaRPr lang="zh-TW" altLang="en-US" sz="2000" b="0" dirty="0">
              <a:solidFill>
                <a:schemeClr val="tx1"/>
              </a:solidFill>
              <a:latin typeface="+mn-ea"/>
            </a:endParaRPr>
          </a:p>
        </p:txBody>
      </p:sp>
      <p:sp>
        <p:nvSpPr>
          <p:cNvPr id="7" name="文字方塊 6"/>
          <p:cNvSpPr txBox="1"/>
          <p:nvPr/>
        </p:nvSpPr>
        <p:spPr>
          <a:xfrm>
            <a:off x="8396294" y="5446758"/>
            <a:ext cx="2262158" cy="369332"/>
          </a:xfrm>
          <a:prstGeom prst="rect">
            <a:avLst/>
          </a:prstGeom>
          <a:noFill/>
        </p:spPr>
        <p:txBody>
          <a:bodyPr wrap="none" rtlCol="0">
            <a:spAutoFit/>
          </a:bodyPr>
          <a:lstStyle/>
          <a:p>
            <a:pPr lvl="0">
              <a:defRPr/>
            </a:pP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資料來源</a:t>
            </a: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lang="zh-HK" altLang="en-US" dirty="0">
                <a:solidFill>
                  <a:prstClr val="black"/>
                </a:solidFill>
                <a:ea typeface="新細明體" panose="02020500000000000000" pitchFamily="18" charset="-120"/>
              </a:rPr>
              <a:t>東方</a:t>
            </a: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日報</a:t>
            </a: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投影片編號版面配置區 3"/>
          <p:cNvSpPr txBox="1">
            <a:spLocks/>
          </p:cNvSpPr>
          <p:nvPr/>
        </p:nvSpPr>
        <p:spPr>
          <a:xfrm>
            <a:off x="11353800" y="4347910"/>
            <a:ext cx="791633" cy="391888"/>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0" name="投影片編號版面配置區 3"/>
          <p:cNvSpPr txBox="1">
            <a:spLocks/>
          </p:cNvSpPr>
          <p:nvPr/>
        </p:nvSpPr>
        <p:spPr>
          <a:xfrm>
            <a:off x="10957983" y="2368061"/>
            <a:ext cx="1064684" cy="764606"/>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1" name="矩形 10"/>
          <p:cNvSpPr/>
          <p:nvPr/>
        </p:nvSpPr>
        <p:spPr>
          <a:xfrm>
            <a:off x="1050235" y="6077247"/>
            <a:ext cx="9907748" cy="461665"/>
          </a:xfrm>
          <a:prstGeom prst="rect">
            <a:avLst/>
          </a:prstGeom>
        </p:spPr>
        <p:txBody>
          <a:bodyPr wrap="square">
            <a:spAutoFit/>
          </a:bodyPr>
          <a:lstStyle/>
          <a:p>
            <a:r>
              <a:rPr lang="zh-TW" altLang="en-US" sz="1000" dirty="0"/>
              <a:t>資料</a:t>
            </a:r>
            <a:r>
              <a:rPr lang="zh-TW" altLang="en-US" sz="1000" dirty="0" smtClean="0"/>
              <a:t>來源</a:t>
            </a:r>
            <a:r>
              <a:rPr lang="zh-TW" altLang="en-US" sz="1200" dirty="0"/>
              <a:t>：</a:t>
            </a:r>
            <a:endParaRPr lang="en-US" altLang="zh-HK" sz="1200" dirty="0"/>
          </a:p>
          <a:p>
            <a:r>
              <a:rPr lang="en-US" altLang="zh-HK" sz="1200" dirty="0">
                <a:hlinkClick r:id="rId2"/>
              </a:rPr>
              <a:t>https://hk.on.cc/hk/bkn/cnt/news/20220507/bkn-20220507112408584-0507_00822_001.html?msclkid=0736a6c1cf6c11ecbb8b9e4d048c0edb</a:t>
            </a:r>
            <a:r>
              <a:rPr lang="en-US" altLang="zh-HK" sz="1200" dirty="0"/>
              <a:t>  </a:t>
            </a:r>
            <a:endParaRPr lang="zh-HK" altLang="en-US" sz="1200" dirty="0"/>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r="23077" b="22478"/>
          <a:stretch/>
        </p:blipFill>
        <p:spPr>
          <a:xfrm>
            <a:off x="7066396" y="1863914"/>
            <a:ext cx="4741011" cy="3411917"/>
          </a:xfrm>
          <a:prstGeom prst="rect">
            <a:avLst/>
          </a:prstGeom>
        </p:spPr>
      </p:pic>
    </p:spTree>
    <p:extLst>
      <p:ext uri="{BB962C8B-B14F-4D97-AF65-F5344CB8AC3E}">
        <p14:creationId xmlns:p14="http://schemas.microsoft.com/office/powerpoint/2010/main" val="2157757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45" y="273820"/>
            <a:ext cx="6429564" cy="812832"/>
          </a:xfrm>
        </p:spPr>
        <p:txBody>
          <a:bodyPr/>
          <a:lstStyle/>
          <a:p>
            <a:r>
              <a:rPr lang="zh-TW" altLang="en-US" dirty="0"/>
              <a:t>反思意外發生的可能原因</a:t>
            </a:r>
            <a:endParaRPr lang="zh-HK" altLang="en-US" dirty="0"/>
          </a:p>
        </p:txBody>
      </p:sp>
      <p:sp>
        <p:nvSpPr>
          <p:cNvPr id="3" name="Content Placeholder 2"/>
          <p:cNvSpPr>
            <a:spLocks noGrp="1"/>
          </p:cNvSpPr>
          <p:nvPr>
            <p:ph idx="1"/>
          </p:nvPr>
        </p:nvSpPr>
        <p:spPr>
          <a:xfrm>
            <a:off x="692046" y="1431614"/>
            <a:ext cx="7256897" cy="4190588"/>
          </a:xfrm>
        </p:spPr>
        <p:txBody>
          <a:bodyPr>
            <a:noAutofit/>
          </a:bodyPr>
          <a:lstStyle/>
          <a:p>
            <a:pPr marL="0" indent="0">
              <a:buNone/>
            </a:pPr>
            <a:r>
              <a:rPr lang="en-US" altLang="zh-TW" b="0" dirty="0" smtClean="0">
                <a:solidFill>
                  <a:schemeClr val="tx1"/>
                </a:solidFill>
              </a:rPr>
              <a:t>1. </a:t>
            </a:r>
            <a:r>
              <a:rPr lang="zh-TW" altLang="en-US" b="0" dirty="0" smtClean="0">
                <a:solidFill>
                  <a:schemeClr val="tx1"/>
                </a:solidFill>
              </a:rPr>
              <a:t>未</a:t>
            </a:r>
            <a:r>
              <a:rPr lang="zh-TW" altLang="en-US" b="0" dirty="0">
                <a:solidFill>
                  <a:schemeClr val="tx1"/>
                </a:solidFill>
              </a:rPr>
              <a:t>有風險評估及根據</a:t>
            </a:r>
            <a:r>
              <a:rPr lang="zh-TW" altLang="en-US" b="0" dirty="0" smtClean="0">
                <a:solidFill>
                  <a:schemeClr val="tx1"/>
                </a:solidFill>
              </a:rPr>
              <a:t>相關指引進行</a:t>
            </a:r>
            <a:r>
              <a:rPr lang="zh-TW" altLang="en-US" b="0" dirty="0">
                <a:solidFill>
                  <a:schemeClr val="tx1"/>
                </a:solidFill>
              </a:rPr>
              <a:t>搭棚</a:t>
            </a:r>
            <a:r>
              <a:rPr lang="zh-TW" altLang="en-US" b="0" dirty="0" smtClean="0">
                <a:solidFill>
                  <a:schemeClr val="tx1"/>
                </a:solidFill>
              </a:rPr>
              <a:t>工程</a:t>
            </a:r>
            <a:endParaRPr lang="en-US" altLang="zh-TW" b="0" dirty="0">
              <a:solidFill>
                <a:schemeClr val="tx1"/>
              </a:solidFill>
            </a:endParaRPr>
          </a:p>
          <a:p>
            <a:pPr lvl="1"/>
            <a:r>
              <a:rPr lang="zh-TW" altLang="en-US" b="0" dirty="0">
                <a:solidFill>
                  <a:schemeClr val="tx1"/>
                </a:solidFill>
              </a:rPr>
              <a:t>各施各法，沒有安全施工準則；</a:t>
            </a:r>
            <a:endParaRPr lang="en-US" altLang="zh-TW" b="0" dirty="0">
              <a:solidFill>
                <a:schemeClr val="tx1"/>
              </a:solidFill>
            </a:endParaRPr>
          </a:p>
          <a:p>
            <a:pPr marL="0" indent="0">
              <a:buNone/>
            </a:pPr>
            <a:r>
              <a:rPr lang="en-US" altLang="zh-TW" b="0" dirty="0" smtClean="0">
                <a:solidFill>
                  <a:schemeClr val="tx1"/>
                </a:solidFill>
              </a:rPr>
              <a:t>2. </a:t>
            </a:r>
            <a:r>
              <a:rPr lang="zh-TW" altLang="en-US" b="0" dirty="0" smtClean="0">
                <a:solidFill>
                  <a:schemeClr val="tx1"/>
                </a:solidFill>
              </a:rPr>
              <a:t>未</a:t>
            </a:r>
            <a:r>
              <a:rPr lang="zh-TW" altLang="en-US" b="0" dirty="0">
                <a:solidFill>
                  <a:schemeClr val="tx1"/>
                </a:solidFill>
              </a:rPr>
              <a:t>正確使用安全帶 （</a:t>
            </a:r>
            <a:r>
              <a:rPr lang="zh-TW" altLang="en-US" b="0" dirty="0" smtClean="0">
                <a:solidFill>
                  <a:schemeClr val="tx1"/>
                </a:solidFill>
              </a:rPr>
              <a:t>人體</a:t>
            </a:r>
            <a:r>
              <a:rPr lang="zh-TW" altLang="en-US" b="0" dirty="0">
                <a:solidFill>
                  <a:schemeClr val="tx1"/>
                </a:solidFill>
              </a:rPr>
              <a:t>下</a:t>
            </a:r>
            <a:r>
              <a:rPr lang="zh-TW" altLang="en-US" b="0" dirty="0" smtClean="0">
                <a:solidFill>
                  <a:schemeClr val="tx1"/>
                </a:solidFill>
              </a:rPr>
              <a:t>墮</a:t>
            </a:r>
            <a:r>
              <a:rPr lang="zh-TW" altLang="en-US" b="0" dirty="0">
                <a:solidFill>
                  <a:schemeClr val="tx1"/>
                </a:solidFill>
              </a:rPr>
              <a:t>）</a:t>
            </a:r>
            <a:endParaRPr lang="en-US" altLang="zh-TW" b="0" dirty="0">
              <a:solidFill>
                <a:schemeClr val="tx1"/>
              </a:solidFill>
            </a:endParaRPr>
          </a:p>
          <a:p>
            <a:pPr lvl="1"/>
            <a:r>
              <a:rPr lang="zh-TW" altLang="en-US" b="0" dirty="0">
                <a:solidFill>
                  <a:schemeClr val="tx1"/>
                </a:solidFill>
              </a:rPr>
              <a:t>安全帶沒有扣到穩固點上；</a:t>
            </a:r>
            <a:endParaRPr lang="en-US" altLang="zh-TW" b="0" dirty="0">
              <a:solidFill>
                <a:schemeClr val="tx1"/>
              </a:solidFill>
            </a:endParaRPr>
          </a:p>
          <a:p>
            <a:pPr marL="0" indent="0">
              <a:buNone/>
            </a:pPr>
            <a:r>
              <a:rPr lang="en-US" altLang="zh-TW" b="0" dirty="0" smtClean="0">
                <a:solidFill>
                  <a:schemeClr val="tx1"/>
                </a:solidFill>
              </a:rPr>
              <a:t>3. </a:t>
            </a:r>
            <a:r>
              <a:rPr lang="zh-TW" altLang="en-US" b="0" dirty="0" smtClean="0">
                <a:solidFill>
                  <a:schemeClr val="tx1"/>
                </a:solidFill>
              </a:rPr>
              <a:t>未</a:t>
            </a:r>
            <a:r>
              <a:rPr lang="zh-TW" altLang="en-US" b="0" dirty="0">
                <a:solidFill>
                  <a:schemeClr val="tx1"/>
                </a:solidFill>
              </a:rPr>
              <a:t>有合資格人任在在場監督及</a:t>
            </a:r>
            <a:r>
              <a:rPr lang="zh-TW" altLang="en-US" b="0" dirty="0" smtClean="0">
                <a:solidFill>
                  <a:schemeClr val="tx1"/>
                </a:solidFill>
              </a:rPr>
              <a:t>指引及救生</a:t>
            </a:r>
            <a:r>
              <a:rPr lang="zh-TW" altLang="en-US" b="0" dirty="0">
                <a:solidFill>
                  <a:schemeClr val="tx1"/>
                </a:solidFill>
              </a:rPr>
              <a:t>繩使用</a:t>
            </a:r>
            <a:r>
              <a:rPr lang="zh-TW" altLang="en-US" b="0" dirty="0" smtClean="0">
                <a:solidFill>
                  <a:schemeClr val="tx1"/>
                </a:solidFill>
              </a:rPr>
              <a:t>正 </a:t>
            </a:r>
            <a:endParaRPr lang="en-GB" altLang="zh-TW" b="0" dirty="0" smtClean="0">
              <a:solidFill>
                <a:schemeClr val="tx1"/>
              </a:solidFill>
            </a:endParaRPr>
          </a:p>
          <a:p>
            <a:pPr marL="0" indent="0">
              <a:buNone/>
            </a:pPr>
            <a:r>
              <a:rPr lang="en-GB" altLang="zh-TW" b="0" dirty="0">
                <a:solidFill>
                  <a:schemeClr val="tx1"/>
                </a:solidFill>
              </a:rPr>
              <a:t> </a:t>
            </a:r>
            <a:r>
              <a:rPr lang="en-GB" altLang="zh-TW" b="0" dirty="0" smtClean="0">
                <a:solidFill>
                  <a:schemeClr val="tx1"/>
                </a:solidFill>
              </a:rPr>
              <a:t>    </a:t>
            </a:r>
            <a:r>
              <a:rPr lang="zh-TW" altLang="en-US" b="0" dirty="0" smtClean="0">
                <a:solidFill>
                  <a:schemeClr val="tx1"/>
                </a:solidFill>
              </a:rPr>
              <a:t>確</a:t>
            </a:r>
            <a:r>
              <a:rPr lang="zh-TW" altLang="en-US" b="0" dirty="0">
                <a:solidFill>
                  <a:schemeClr val="tx1"/>
                </a:solidFill>
              </a:rPr>
              <a:t>嗎？它的直徑尺寸正確嗎？</a:t>
            </a:r>
          </a:p>
          <a:p>
            <a:pPr lvl="1"/>
            <a:r>
              <a:rPr lang="zh-TW" altLang="en-US" b="0" dirty="0">
                <a:solidFill>
                  <a:schemeClr val="tx1"/>
                </a:solidFill>
              </a:rPr>
              <a:t>現場沒有安全督導及指導；</a:t>
            </a:r>
            <a:endParaRPr lang="en-US" altLang="zh-TW" b="0" dirty="0">
              <a:solidFill>
                <a:schemeClr val="tx1"/>
              </a:solidFill>
            </a:endParaRPr>
          </a:p>
          <a:p>
            <a:pPr marL="0" indent="0">
              <a:buNone/>
            </a:pPr>
            <a:r>
              <a:rPr lang="en-US" altLang="zh-TW" b="0" dirty="0" smtClean="0">
                <a:solidFill>
                  <a:schemeClr val="tx1"/>
                </a:solidFill>
                <a:latin typeface="+mn-ea"/>
              </a:rPr>
              <a:t>4. </a:t>
            </a:r>
            <a:r>
              <a:rPr lang="zh-TW" altLang="en-US" b="0" dirty="0" smtClean="0">
                <a:solidFill>
                  <a:schemeClr val="tx1"/>
                </a:solidFill>
                <a:latin typeface="+mn-ea"/>
              </a:rPr>
              <a:t>未</a:t>
            </a:r>
            <a:r>
              <a:rPr lang="zh-TW" altLang="en-US" b="0" dirty="0">
                <a:solidFill>
                  <a:schemeClr val="tx1"/>
                </a:solidFill>
                <a:latin typeface="+mn-ea"/>
              </a:rPr>
              <a:t>有進行開工前講解及</a:t>
            </a:r>
            <a:r>
              <a:rPr lang="zh-TW" altLang="en-US" b="0" dirty="0" smtClean="0">
                <a:solidFill>
                  <a:schemeClr val="tx1"/>
                </a:solidFill>
                <a:latin typeface="+mn-ea"/>
              </a:rPr>
              <a:t>指導</a:t>
            </a:r>
            <a:endParaRPr lang="en-US" altLang="zh-TW" b="0" dirty="0">
              <a:solidFill>
                <a:schemeClr val="tx1"/>
              </a:solidFill>
              <a:latin typeface="+mn-ea"/>
            </a:endParaRPr>
          </a:p>
          <a:p>
            <a:pPr lvl="1"/>
            <a:r>
              <a:rPr lang="zh-TW" altLang="en-US" b="0" dirty="0">
                <a:solidFill>
                  <a:schemeClr val="tx1"/>
                </a:solidFill>
                <a:latin typeface="+mn-ea"/>
              </a:rPr>
              <a:t>工人未能清楚明白相關工作風險及安全措施。</a:t>
            </a:r>
            <a:endParaRPr lang="en-US" altLang="zh-TW" b="0" dirty="0">
              <a:solidFill>
                <a:schemeClr val="tx1"/>
              </a:solidFill>
              <a:latin typeface="+mn-ea"/>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內容版面配置區 2"/>
          <p:cNvSpPr txBox="1">
            <a:spLocks/>
          </p:cNvSpPr>
          <p:nvPr/>
        </p:nvSpPr>
        <p:spPr>
          <a:xfrm>
            <a:off x="958378" y="5911603"/>
            <a:ext cx="5235514"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sp>
        <p:nvSpPr>
          <p:cNvPr id="10" name="文字方塊 9"/>
          <p:cNvSpPr txBox="1"/>
          <p:nvPr/>
        </p:nvSpPr>
        <p:spPr>
          <a:xfrm>
            <a:off x="7877170" y="2733047"/>
            <a:ext cx="5064327" cy="369332"/>
          </a:xfrm>
          <a:prstGeom prst="rect">
            <a:avLst/>
          </a:prstGeom>
          <a:noFill/>
        </p:spPr>
        <p:txBody>
          <a:bodyPr wrap="square" rtlCol="0">
            <a:spAutoFit/>
          </a:bodyPr>
          <a:lstStyle/>
          <a:p>
            <a:pPr lvl="0" algn="ctr">
              <a:defRPr/>
            </a:pPr>
            <a:r>
              <a:rPr kumimoji="0" lang="zh-TW" altLang="en-US" b="0" i="0" u="none" strike="noStrike" kern="1200" cap="none" spc="0" normalizeH="0" baseline="0" noProof="0" dirty="0">
                <a:ln>
                  <a:noFill/>
                </a:ln>
                <a:solidFill>
                  <a:prstClr val="black"/>
                </a:solidFill>
                <a:effectLst/>
                <a:uLnTx/>
                <a:uFillTx/>
                <a:latin typeface="Calibri"/>
                <a:ea typeface="新細明體" panose="02020500000000000000" pitchFamily="18" charset="-120"/>
              </a:rPr>
              <a:t>資料來源</a:t>
            </a:r>
            <a:r>
              <a:rPr lang="en-US" altLang="zh-TW" dirty="0">
                <a:solidFill>
                  <a:prstClr val="black"/>
                </a:solidFill>
                <a:ea typeface="新細明體" panose="02020500000000000000" pitchFamily="18" charset="-120"/>
              </a:rPr>
              <a:t>︰</a:t>
            </a:r>
            <a:r>
              <a:rPr lang="zh-HK" altLang="en-US" dirty="0">
                <a:solidFill>
                  <a:prstClr val="black"/>
                </a:solidFill>
                <a:ea typeface="新細明體" panose="02020500000000000000" pitchFamily="18" charset="-120"/>
              </a:rPr>
              <a:t>東方日報</a:t>
            </a:r>
            <a:endParaRPr kumimoji="0" lang="zh-HK" altLang="en-US" b="0" i="0" u="sng" strike="noStrike" kern="1200" cap="none" spc="0" normalizeH="0" baseline="0" noProof="0" dirty="0">
              <a:ln>
                <a:noFill/>
              </a:ln>
              <a:solidFill>
                <a:srgbClr val="0000FF"/>
              </a:solidFill>
              <a:effectLst/>
              <a:uLnTx/>
              <a:uFillTx/>
              <a:latin typeface="Calibri"/>
              <a:ea typeface="新細明體" panose="02020500000000000000" pitchFamily="18" charset="-120"/>
            </a:endParaRPr>
          </a:p>
        </p:txBody>
      </p:sp>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r="5190" b="6292"/>
          <a:stretch/>
        </p:blipFill>
        <p:spPr>
          <a:xfrm>
            <a:off x="8475085" y="517215"/>
            <a:ext cx="3014229" cy="2215832"/>
          </a:xfrm>
          <a:prstGeom prst="rect">
            <a:avLst/>
          </a:prstGeom>
        </p:spPr>
      </p:pic>
      <p:pic>
        <p:nvPicPr>
          <p:cNvPr id="7" name="圖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306405" y="3274548"/>
            <a:ext cx="3351590" cy="3014229"/>
          </a:xfrm>
          <a:prstGeom prst="rect">
            <a:avLst/>
          </a:prstGeom>
        </p:spPr>
      </p:pic>
      <p:sp>
        <p:nvSpPr>
          <p:cNvPr id="8" name="向下箭號 7"/>
          <p:cNvSpPr/>
          <p:nvPr/>
        </p:nvSpPr>
        <p:spPr>
          <a:xfrm rot="6231844">
            <a:off x="10900516" y="5629877"/>
            <a:ext cx="376911" cy="871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8929767" y="6457458"/>
            <a:ext cx="2265364" cy="369332"/>
          </a:xfrm>
          <a:prstGeom prst="rect">
            <a:avLst/>
          </a:prstGeom>
        </p:spPr>
        <p:txBody>
          <a:bodyPr wrap="none">
            <a:spAutoFit/>
          </a:bodyPr>
          <a:lstStyle/>
          <a:p>
            <a:r>
              <a:rPr lang="zh-TW" altLang="en-US" dirty="0" smtClean="0"/>
              <a:t>於</a:t>
            </a:r>
            <a:r>
              <a:rPr lang="en-US" altLang="zh-TW" dirty="0" smtClean="0"/>
              <a:t>5</a:t>
            </a:r>
            <a:r>
              <a:rPr lang="zh-TW" altLang="en-US" dirty="0" smtClean="0"/>
              <a:t>月</a:t>
            </a:r>
            <a:r>
              <a:rPr lang="en-US" altLang="zh-TW" dirty="0" smtClean="0"/>
              <a:t>8</a:t>
            </a:r>
            <a:r>
              <a:rPr lang="zh-TW" altLang="en-US" dirty="0" smtClean="0"/>
              <a:t>日在現場拍攝</a:t>
            </a:r>
            <a:endParaRPr lang="zh-TW" altLang="en-US" dirty="0"/>
          </a:p>
        </p:txBody>
      </p:sp>
    </p:spTree>
    <p:extLst>
      <p:ext uri="{BB962C8B-B14F-4D97-AF65-F5344CB8AC3E}">
        <p14:creationId xmlns:p14="http://schemas.microsoft.com/office/powerpoint/2010/main" val="3437266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588" y="1448435"/>
            <a:ext cx="12192000" cy="5273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2" name="Title 1"/>
          <p:cNvSpPr>
            <a:spLocks noGrp="1"/>
          </p:cNvSpPr>
          <p:nvPr>
            <p:ph type="title"/>
          </p:nvPr>
        </p:nvSpPr>
        <p:spPr>
          <a:xfrm>
            <a:off x="1194318" y="294999"/>
            <a:ext cx="10159482" cy="1152801"/>
          </a:xfrm>
        </p:spPr>
        <p:txBody>
          <a:bodyPr/>
          <a:lstStyle/>
          <a:p>
            <a:r>
              <a:rPr lang="zh-TW" altLang="en-US" dirty="0"/>
              <a:t>如何可以</a:t>
            </a:r>
            <a:r>
              <a:rPr lang="zh-TW" altLang="en-US" dirty="0" smtClean="0"/>
              <a:t>防止及避免</a:t>
            </a:r>
            <a:r>
              <a:rPr lang="zh-TW" altLang="en-US" dirty="0"/>
              <a:t>意外發生</a:t>
            </a:r>
            <a:endParaRPr lang="zh-HK" altLang="en-US"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03368" y="2370137"/>
            <a:ext cx="7443078" cy="4351338"/>
          </a:xfr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文字方塊 6"/>
          <p:cNvSpPr txBox="1"/>
          <p:nvPr/>
        </p:nvSpPr>
        <p:spPr>
          <a:xfrm>
            <a:off x="8033608" y="1990789"/>
            <a:ext cx="4073671"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做足</a:t>
            </a:r>
            <a:r>
              <a:rPr kumimoji="0" lang="en-HK"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D</a:t>
            </a:r>
            <a:r>
              <a:rPr kumimoji="0" lang="zh-TW" altLang="en-HK"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問多</a:t>
            </a:r>
            <a:r>
              <a:rPr kumimoji="0" lang="en-HK"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D</a:t>
            </a:r>
          </a:p>
          <a:p>
            <a:pPr marL="342900" lvl="0" indent="-342900">
              <a:buFont typeface="Arial" panose="020B0604020202020204" pitchFamily="34" charset="0"/>
              <a:buChar char="•"/>
              <a:defRPr/>
            </a:pPr>
            <a:r>
              <a:rPr kumimoji="0" lang="zh-TW" altLang="en-US" i="0" u="none" strike="noStrike" kern="1200" cap="none" spc="0" normalizeH="0" baseline="0" noProof="0" dirty="0">
                <a:ln>
                  <a:noFill/>
                </a:ln>
                <a:solidFill>
                  <a:prstClr val="black"/>
                </a:solidFill>
                <a:effectLst/>
                <a:uLnTx/>
                <a:uFillTx/>
                <a:latin typeface="+mn-ea"/>
              </a:rPr>
              <a:t>有沒有設置合適的圍</a:t>
            </a:r>
            <a:r>
              <a:rPr lang="zh-TW" altLang="en-US" dirty="0">
                <a:solidFill>
                  <a:prstClr val="black"/>
                </a:solidFill>
                <a:latin typeface="+mn-ea"/>
              </a:rPr>
              <a:t>欄工作台</a:t>
            </a:r>
            <a:r>
              <a:rPr lang="en-US" altLang="zh-TW" dirty="0">
                <a:solidFill>
                  <a:prstClr val="black"/>
                </a:solidFill>
                <a:latin typeface="+mn-ea"/>
              </a:rPr>
              <a:t>?</a:t>
            </a:r>
            <a:endParaRPr kumimoji="0" lang="en-HK" altLang="zh-TW" i="0" u="none" strike="noStrike" kern="1200" cap="none" spc="0" normalizeH="0" baseline="0" noProof="0" dirty="0">
              <a:ln>
                <a:noFill/>
              </a:ln>
              <a:solidFill>
                <a:prstClr val="black"/>
              </a:solidFill>
              <a:effectLst/>
              <a:uLnTx/>
              <a:uFillTx/>
              <a:latin typeface="+mn-ea"/>
            </a:endParaRPr>
          </a:p>
          <a:p>
            <a:pPr marL="342900" lvl="0" indent="-342900">
              <a:buFont typeface="Arial" panose="020B0604020202020204" pitchFamily="34" charset="0"/>
              <a:buChar char="•"/>
              <a:defRPr/>
            </a:pPr>
            <a:r>
              <a:rPr kumimoji="0" lang="zh-TW" altLang="en-US" i="0" u="none" strike="noStrike" kern="1200" cap="none" spc="0" normalizeH="0" baseline="0" noProof="0" dirty="0" smtClean="0">
                <a:ln>
                  <a:noFill/>
                </a:ln>
                <a:solidFill>
                  <a:prstClr val="black"/>
                </a:solidFill>
                <a:effectLst/>
                <a:uLnTx/>
                <a:uFillTx/>
                <a:latin typeface="+mn-ea"/>
              </a:rPr>
              <a:t>檢查</a:t>
            </a:r>
            <a:r>
              <a:rPr kumimoji="0" lang="zh-TW" altLang="en-US" i="0" u="none" strike="noStrike" kern="1200" cap="none" spc="0" normalizeH="0" baseline="0" noProof="0" dirty="0">
                <a:ln>
                  <a:noFill/>
                </a:ln>
                <a:solidFill>
                  <a:prstClr val="black"/>
                </a:solidFill>
                <a:effectLst/>
                <a:uLnTx/>
                <a:uFillTx/>
                <a:latin typeface="+mn-ea"/>
              </a:rPr>
              <a:t>獨立救生繩有沒有正確安裝在繫穩點</a:t>
            </a:r>
            <a:r>
              <a:rPr lang="zh-TW" altLang="en-US" dirty="0">
                <a:solidFill>
                  <a:prstClr val="black"/>
                </a:solidFill>
                <a:latin typeface="+mn-ea"/>
              </a:rPr>
              <a:t>上，它的直徑尺寸正確嗎？</a:t>
            </a:r>
            <a:endParaRPr kumimoji="0" lang="en-US" altLang="zh-TW" i="0" u="none" strike="noStrike" kern="1200" cap="none" spc="0" normalizeH="0" baseline="0" noProof="0" dirty="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dirty="0">
                <a:latin typeface="+mn-ea"/>
              </a:rPr>
              <a:t>沒有使用</a:t>
            </a:r>
            <a:r>
              <a:rPr lang="zh-TW" altLang="en-US" dirty="0" smtClean="0">
                <a:latin typeface="+mn-ea"/>
              </a:rPr>
              <a:t>合適進出口</a:t>
            </a:r>
            <a:r>
              <a:rPr lang="zh-TW" altLang="en-US" dirty="0">
                <a:latin typeface="+mn-ea"/>
              </a:rPr>
              <a:t>進入棚架工作</a:t>
            </a:r>
            <a:r>
              <a:rPr lang="en-US" altLang="zh-TW" dirty="0">
                <a:latin typeface="+mn-ea"/>
              </a:rPr>
              <a:t> ? </a:t>
            </a:r>
          </a:p>
          <a:p>
            <a:pPr marL="342900" lvl="0" indent="-342900">
              <a:buFont typeface="Arial" panose="020B0604020202020204" pitchFamily="34" charset="0"/>
              <a:buChar char="•"/>
              <a:defRPr/>
            </a:pPr>
            <a:r>
              <a:rPr lang="zh-TW" altLang="en-US" dirty="0">
                <a:solidFill>
                  <a:prstClr val="black"/>
                </a:solidFill>
                <a:latin typeface="+mn-ea"/>
              </a:rPr>
              <a:t>有沒有安排合資格人士在場監督？</a:t>
            </a:r>
            <a:endParaRPr kumimoji="0" lang="en-US" altLang="zh-TW" i="0" u="none" strike="noStrike" kern="1200" cap="none" spc="0" normalizeH="0" baseline="0" noProof="0" dirty="0">
              <a:ln>
                <a:noFill/>
              </a:ln>
              <a:solidFill>
                <a:prstClr val="black"/>
              </a:solidFill>
              <a:effectLst/>
              <a:uLnTx/>
              <a:uFillTx/>
              <a:latin typeface="+mn-e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HK" altLang="en-US" sz="2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8" name="文字方塊 7"/>
          <p:cNvSpPr txBox="1"/>
          <p:nvPr/>
        </p:nvSpPr>
        <p:spPr>
          <a:xfrm>
            <a:off x="126841" y="2477859"/>
            <a:ext cx="385623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尋求協助</a:t>
            </a:r>
            <a:endParaRPr kumimoji="0" lang="en-US"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lvl="0" indent="-342900">
              <a:buFont typeface="Arial" panose="020B0604020202020204" pitchFamily="34" charset="0"/>
              <a:buChar char="•"/>
              <a:defRPr/>
            </a:pPr>
            <a:r>
              <a:rPr lang="zh-TW" altLang="en-US" sz="2000" dirty="0" smtClean="0">
                <a:solidFill>
                  <a:prstClr val="black"/>
                </a:solidFill>
                <a:latin typeface="+mn-ea"/>
              </a:rPr>
              <a:t>自問</a:t>
            </a:r>
            <a:r>
              <a:rPr kumimoji="0" lang="zh-TW" altLang="en-US" sz="2000" i="0" u="none" strike="noStrike" kern="1200" cap="none" spc="0" normalizeH="0" baseline="0" noProof="0" dirty="0" smtClean="0">
                <a:ln>
                  <a:noFill/>
                </a:ln>
                <a:solidFill>
                  <a:prstClr val="black"/>
                </a:solidFill>
                <a:effectLst/>
                <a:uLnTx/>
                <a:uFillTx/>
                <a:latin typeface="+mn-ea"/>
              </a:rPr>
              <a:t>有</a:t>
            </a:r>
            <a:r>
              <a:rPr kumimoji="0" lang="zh-TW" altLang="en-US" sz="2000" i="0" u="none" strike="noStrike" kern="1200" cap="none" spc="0" normalizeH="0" baseline="0" noProof="0" dirty="0">
                <a:ln>
                  <a:noFill/>
                </a:ln>
                <a:solidFill>
                  <a:prstClr val="black"/>
                </a:solidFill>
                <a:effectLst/>
                <a:uLnTx/>
                <a:uFillTx/>
                <a:latin typeface="+mn-ea"/>
              </a:rPr>
              <a:t>足夠能力應付工作嗎？</a:t>
            </a:r>
            <a:endParaRPr kumimoji="0" lang="en-US" altLang="zh-TW" sz="2000" i="0" u="none" strike="noStrike" kern="1200" cap="none" spc="0" normalizeH="0" baseline="0" noProof="0" dirty="0">
              <a:ln>
                <a:noFill/>
              </a:ln>
              <a:solidFill>
                <a:prstClr val="black"/>
              </a:solidFill>
              <a:effectLst/>
              <a:uLnTx/>
              <a:uFillTx/>
              <a:latin typeface="+mn-e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i="0" u="none" strike="noStrike" kern="1200" cap="none" spc="0" normalizeH="0" baseline="0" noProof="0" dirty="0" smtClean="0">
                <a:ln>
                  <a:noFill/>
                </a:ln>
                <a:solidFill>
                  <a:prstClr val="black"/>
                </a:solidFill>
                <a:effectLst/>
                <a:uLnTx/>
                <a:uFillTx/>
                <a:latin typeface="+mn-ea"/>
              </a:rPr>
              <a:t>哪裡</a:t>
            </a:r>
            <a:r>
              <a:rPr kumimoji="0" lang="zh-TW" altLang="en-US" sz="2000" i="0" u="none" strike="noStrike" kern="1200" cap="none" spc="0" normalizeH="0" baseline="0" noProof="0" dirty="0">
                <a:ln>
                  <a:noFill/>
                </a:ln>
                <a:solidFill>
                  <a:prstClr val="black"/>
                </a:solidFill>
                <a:effectLst/>
                <a:uLnTx/>
                <a:uFillTx/>
                <a:latin typeface="+mn-ea"/>
              </a:rPr>
              <a:t>可作安全帶的繫穩點？</a:t>
            </a:r>
            <a:endParaRPr kumimoji="0" lang="en-US" altLang="zh-TW" sz="2000" i="0" u="none" strike="noStrike" kern="1200" cap="none" spc="0" normalizeH="0" baseline="0" noProof="0" dirty="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sz="2000" dirty="0">
                <a:solidFill>
                  <a:prstClr val="black"/>
                </a:solidFill>
                <a:latin typeface="+mn-ea"/>
              </a:rPr>
              <a:t>救生繩使用正確嗎？</a:t>
            </a:r>
            <a:endParaRPr kumimoji="0" lang="en-US" altLang="zh-TW" sz="2000" i="0" u="none" strike="noStrike" kern="1200" cap="none" spc="0" normalizeH="0" baseline="0" noProof="0" dirty="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sz="2000" dirty="0">
                <a:solidFill>
                  <a:prstClr val="black"/>
                </a:solidFill>
                <a:latin typeface="+mn-ea"/>
              </a:rPr>
              <a:t>能否</a:t>
            </a:r>
            <a:r>
              <a:rPr lang="zh-TW" altLang="en-US" sz="2000" dirty="0" smtClean="0">
                <a:solidFill>
                  <a:prstClr val="black"/>
                </a:solidFill>
                <a:latin typeface="+mn-ea"/>
              </a:rPr>
              <a:t>依照</a:t>
            </a:r>
            <a:r>
              <a:rPr kumimoji="0" lang="zh-TW" altLang="en-US" sz="2000" i="0" u="none" strike="noStrike" kern="1200" cap="none" spc="0" normalizeH="0" baseline="0" noProof="0" dirty="0" smtClean="0">
                <a:ln>
                  <a:noFill/>
                </a:ln>
                <a:solidFill>
                  <a:prstClr val="black"/>
                </a:solidFill>
                <a:effectLst/>
                <a:uLnTx/>
                <a:uFillTx/>
                <a:latin typeface="+mn-ea"/>
              </a:rPr>
              <a:t>高空</a:t>
            </a:r>
            <a:r>
              <a:rPr kumimoji="0" lang="zh-TW" altLang="en-US" sz="2000" i="0" u="none" strike="noStrike" kern="1200" cap="none" spc="0" normalizeH="0" baseline="0" noProof="0" dirty="0">
                <a:ln>
                  <a:noFill/>
                </a:ln>
                <a:solidFill>
                  <a:prstClr val="black"/>
                </a:solidFill>
                <a:effectLst/>
                <a:uLnTx/>
                <a:uFillTx/>
                <a:latin typeface="+mn-ea"/>
              </a:rPr>
              <a:t>工作程序</a:t>
            </a:r>
            <a:r>
              <a:rPr kumimoji="0" lang="zh-TW" altLang="en-US" sz="2000" i="0" u="none" strike="noStrike" kern="1200" cap="none" spc="0" normalizeH="0" baseline="0" noProof="0" dirty="0" smtClean="0">
                <a:ln>
                  <a:noFill/>
                </a:ln>
                <a:solidFill>
                  <a:prstClr val="black"/>
                </a:solidFill>
                <a:effectLst/>
                <a:uLnTx/>
                <a:uFillTx/>
                <a:latin typeface="+mn-ea"/>
              </a:rPr>
              <a:t>工作</a:t>
            </a:r>
            <a:r>
              <a:rPr lang="zh-TW" altLang="en-US" sz="2000" dirty="0" smtClean="0">
                <a:solidFill>
                  <a:prstClr val="black"/>
                </a:solidFill>
                <a:latin typeface="+mn-ea"/>
              </a:rPr>
              <a:t>？</a:t>
            </a:r>
            <a:endParaRPr kumimoji="0" lang="zh-HK" altLang="en-US" sz="2000" i="0" u="none" strike="noStrike" kern="1200" cap="none" spc="0" normalizeH="0" baseline="0" noProof="0" dirty="0">
              <a:ln>
                <a:noFill/>
              </a:ln>
              <a:solidFill>
                <a:prstClr val="black"/>
              </a:solidFill>
              <a:effectLst/>
              <a:uLnTx/>
              <a:uFillTx/>
              <a:latin typeface="+mn-ea"/>
            </a:endParaRPr>
          </a:p>
        </p:txBody>
      </p:sp>
      <p:sp>
        <p:nvSpPr>
          <p:cNvPr id="11" name="文字方塊 10"/>
          <p:cNvSpPr txBox="1"/>
          <p:nvPr/>
        </p:nvSpPr>
        <p:spPr>
          <a:xfrm>
            <a:off x="3983074" y="1681847"/>
            <a:ext cx="3979401" cy="1077218"/>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危險</a:t>
            </a:r>
            <a:endParaRPr kumimoji="0" lang="en-US" altLang="zh-TW" sz="40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endParaRPr>
          </a:p>
          <a:p>
            <a:pPr marL="342900" lvl="0" indent="-342900" algn="ctr">
              <a:buFont typeface="Arial" panose="020B0604020202020204" pitchFamily="34" charset="0"/>
              <a:buChar char="•"/>
              <a:defRPr/>
            </a:pPr>
            <a:r>
              <a:rPr kumimoji="0" lang="zh-TW" altLang="en-US" sz="2400" b="1" i="0" u="none" strike="noStrike" kern="1200" cap="none" spc="0" normalizeH="0" baseline="0" noProof="0" dirty="0">
                <a:ln>
                  <a:noFill/>
                </a:ln>
                <a:solidFill>
                  <a:srgbClr val="FF0000"/>
                </a:solidFill>
                <a:effectLst/>
                <a:uLnTx/>
                <a:uFillTx/>
                <a:latin typeface="Calibri"/>
                <a:ea typeface="新細明體" panose="02020500000000000000" pitchFamily="18" charset="-120"/>
              </a:rPr>
              <a:t>人體下墮 </a:t>
            </a:r>
            <a:r>
              <a:rPr kumimoji="0" lang="en-US" altLang="zh-TW" sz="2400" b="1" i="0" u="none" strike="noStrike" kern="1200" cap="none" spc="0" normalizeH="0" baseline="0" noProof="0" dirty="0">
                <a:ln>
                  <a:noFill/>
                </a:ln>
                <a:solidFill>
                  <a:srgbClr val="FF0000"/>
                </a:solidFill>
                <a:effectLst/>
                <a:uLnTx/>
                <a:uFillTx/>
                <a:latin typeface="Calibri"/>
                <a:ea typeface="新細明體" panose="02020500000000000000" pitchFamily="18" charset="-120"/>
              </a:rPr>
              <a:t>(</a:t>
            </a:r>
            <a:r>
              <a:rPr lang="zh-HK" altLang="en-US" sz="2400" b="1" dirty="0">
                <a:solidFill>
                  <a:srgbClr val="FF0000"/>
                </a:solidFill>
                <a:ea typeface="新細明體" panose="02020500000000000000" pitchFamily="18" charset="-120"/>
              </a:rPr>
              <a:t>棚架</a:t>
            </a:r>
            <a:r>
              <a:rPr kumimoji="0" lang="en-US" altLang="zh-TW" sz="2400" b="1" i="0" u="none" strike="noStrike" kern="1200" cap="none" spc="0" normalizeH="0" baseline="0" noProof="0" dirty="0">
                <a:ln>
                  <a:noFill/>
                </a:ln>
                <a:solidFill>
                  <a:srgbClr val="FF0000"/>
                </a:solidFill>
                <a:effectLst/>
                <a:uLnTx/>
                <a:uFillTx/>
                <a:latin typeface="Calibri"/>
                <a:ea typeface="新細明體" panose="02020500000000000000" pitchFamily="18" charset="-120"/>
              </a:rPr>
              <a:t>)</a:t>
            </a:r>
            <a:r>
              <a:rPr kumimoji="0" lang="zh-TW" altLang="en-US" sz="2400" b="1" i="0" u="none" strike="noStrike" kern="1200" cap="none" spc="0" normalizeH="0" baseline="0" noProof="0" dirty="0">
                <a:ln>
                  <a:noFill/>
                </a:ln>
                <a:solidFill>
                  <a:srgbClr val="FF0000"/>
                </a:solidFill>
                <a:effectLst/>
                <a:uLnTx/>
                <a:uFillTx/>
                <a:latin typeface="Calibri"/>
                <a:ea typeface="新細明體" panose="02020500000000000000" pitchFamily="18" charset="-120"/>
              </a:rPr>
              <a:t> </a:t>
            </a:r>
            <a:endParaRPr kumimoji="0" lang="en-US" altLang="zh-TW" sz="2400" b="1" i="0" u="none" strike="noStrike" kern="1200" cap="none" spc="0" normalizeH="0" baseline="0" noProof="0" dirty="0">
              <a:ln>
                <a:noFill/>
              </a:ln>
              <a:solidFill>
                <a:schemeClr val="bg1">
                  <a:lumMod val="65000"/>
                </a:schemeClr>
              </a:solidFill>
              <a:effectLst/>
              <a:uLnTx/>
              <a:uFillTx/>
              <a:latin typeface="Calibri"/>
              <a:ea typeface="新細明體" panose="02020500000000000000" pitchFamily="18" charset="-120"/>
            </a:endParaRPr>
          </a:p>
        </p:txBody>
      </p:sp>
      <p:pic>
        <p:nvPicPr>
          <p:cNvPr id="12" name="圖片 11"/>
          <p:cNvPicPr>
            <a:picLocks noChangeAspect="1"/>
          </p:cNvPicPr>
          <p:nvPr/>
        </p:nvPicPr>
        <p:blipFill>
          <a:blip r:embed="rId4"/>
          <a:stretch>
            <a:fillRect/>
          </a:stretch>
        </p:blipFill>
        <p:spPr>
          <a:xfrm>
            <a:off x="237957" y="5645866"/>
            <a:ext cx="3745117" cy="1071549"/>
          </a:xfrm>
          <a:prstGeom prst="rect">
            <a:avLst/>
          </a:prstGeom>
        </p:spPr>
      </p:pic>
      <p:sp>
        <p:nvSpPr>
          <p:cNvPr id="13" name="文字方塊 12"/>
          <p:cNvSpPr txBox="1"/>
          <p:nvPr/>
        </p:nvSpPr>
        <p:spPr>
          <a:xfrm>
            <a:off x="8313564" y="4446031"/>
            <a:ext cx="379371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妥善安排</a:t>
            </a:r>
            <a:endParaRPr kumimoji="0" lang="en-US" altLang="zh-TW" sz="14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lvl="0" indent="-342900">
              <a:buFont typeface="Arial" panose="020B0604020202020204" pitchFamily="34" charset="0"/>
              <a:buChar char="•"/>
              <a:defRPr/>
            </a:pPr>
            <a:r>
              <a:rPr lang="zh-TW" altLang="en-US" dirty="0" smtClean="0">
                <a:ea typeface="新細明體" panose="02020500000000000000" pitchFamily="18" charset="-120"/>
              </a:rPr>
              <a:t>開工前說明</a:t>
            </a:r>
            <a:r>
              <a:rPr lang="zh-TW" altLang="en-US" dirty="0">
                <a:ea typeface="新細明體" panose="02020500000000000000" pitchFamily="18" charset="-120"/>
              </a:rPr>
              <a:t>相關工作風險</a:t>
            </a:r>
            <a:r>
              <a:rPr lang="zh-TW" altLang="en-US" dirty="0" smtClean="0">
                <a:ea typeface="新細明體" panose="02020500000000000000" pitchFamily="18" charset="-120"/>
              </a:rPr>
              <a:t>及合適安全措施及提供</a:t>
            </a:r>
            <a:r>
              <a:rPr lang="zh-TW" altLang="en-US" dirty="0">
                <a:ea typeface="新細明體" panose="02020500000000000000" pitchFamily="18" charset="-120"/>
              </a:rPr>
              <a:t>正確進出口</a:t>
            </a:r>
            <a:r>
              <a:rPr lang="zh-TW" altLang="en-US" dirty="0" smtClean="0">
                <a:ea typeface="新細明體" panose="02020500000000000000" pitchFamily="18" charset="-120"/>
              </a:rPr>
              <a:t>位置；</a:t>
            </a:r>
            <a:endParaRPr lang="zh-TW" altLang="en-US" dirty="0">
              <a:ea typeface="新細明體" panose="02020500000000000000" pitchFamily="18" charset="-120"/>
            </a:endParaRPr>
          </a:p>
          <a:p>
            <a:pPr marL="342900" lvl="0" indent="-342900">
              <a:buFont typeface="Arial" panose="020B0604020202020204" pitchFamily="34" charset="0"/>
              <a:buChar char="•"/>
              <a:defRPr/>
            </a:pPr>
            <a:r>
              <a:rPr lang="zh-TW" altLang="en-US" dirty="0">
                <a:latin typeface="+mn-ea"/>
              </a:rPr>
              <a:t>安排開工前</a:t>
            </a:r>
            <a:r>
              <a:rPr lang="en-GB" altLang="zh-TW" dirty="0">
                <a:latin typeface="+mn-ea"/>
              </a:rPr>
              <a:t>/</a:t>
            </a:r>
            <a:r>
              <a:rPr lang="zh-TW" altLang="en-US" dirty="0">
                <a:latin typeface="+mn-ea"/>
              </a:rPr>
              <a:t>後檢查及</a:t>
            </a:r>
            <a:r>
              <a:rPr lang="zh-TW" altLang="en-US" dirty="0" smtClean="0">
                <a:latin typeface="+mn-ea"/>
              </a:rPr>
              <a:t>巡查；</a:t>
            </a:r>
            <a:endParaRPr lang="en-US" altLang="zh-TW" dirty="0" smtClean="0">
              <a:latin typeface="+mn-ea"/>
            </a:endParaRPr>
          </a:p>
          <a:p>
            <a:pPr marL="342900" lvl="0" indent="-342900">
              <a:buFont typeface="Arial" panose="020B0604020202020204" pitchFamily="34" charset="0"/>
              <a:buChar char="•"/>
              <a:defRPr/>
            </a:pPr>
            <a:r>
              <a:rPr lang="zh-TW" altLang="en-US" dirty="0" smtClean="0">
                <a:ea typeface="新細明體" panose="02020500000000000000" pitchFamily="18" charset="-120"/>
              </a:rPr>
              <a:t>安排</a:t>
            </a:r>
            <a:r>
              <a:rPr lang="zh-TW" altLang="en-US" dirty="0">
                <a:ea typeface="新細明體" panose="02020500000000000000" pitchFamily="18" charset="-120"/>
              </a:rPr>
              <a:t>合資格人員在場</a:t>
            </a:r>
            <a:r>
              <a:rPr lang="zh-TW" altLang="en-US" dirty="0" smtClean="0">
                <a:ea typeface="新細明體" panose="02020500000000000000" pitchFamily="18" charset="-120"/>
              </a:rPr>
              <a:t>監督。</a:t>
            </a:r>
            <a:endParaRPr lang="en-US" altLang="zh-TW" dirty="0">
              <a:ea typeface="新細明體" panose="02020500000000000000" pitchFamily="18" charset="-120"/>
            </a:endParaRPr>
          </a:p>
        </p:txBody>
      </p:sp>
    </p:spTree>
    <p:extLst>
      <p:ext uri="{BB962C8B-B14F-4D97-AF65-F5344CB8AC3E}">
        <p14:creationId xmlns:p14="http://schemas.microsoft.com/office/powerpoint/2010/main" val="485713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C70DC-36FE-401E-A289-D014DC83A761}"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Title 2"/>
          <p:cNvSpPr>
            <a:spLocks noGrp="1"/>
          </p:cNvSpPr>
          <p:nvPr>
            <p:ph type="title" idx="4294967295"/>
          </p:nvPr>
        </p:nvSpPr>
        <p:spPr>
          <a:xfrm>
            <a:off x="555167" y="560371"/>
            <a:ext cx="10515600" cy="909395"/>
          </a:xfrm>
        </p:spPr>
        <p:txBody>
          <a:bodyPr>
            <a:normAutofit/>
          </a:bodyPr>
          <a:lstStyle/>
          <a:p>
            <a:r>
              <a:rPr lang="zh-TW" altLang="en-US" dirty="0" smtClean="0"/>
              <a:t>將軍澳地盤</a:t>
            </a:r>
            <a:r>
              <a:rPr lang="zh-TW" altLang="en-US" dirty="0"/>
              <a:t>發生致命意外 燒焊工遭壓</a:t>
            </a:r>
            <a:r>
              <a:rPr lang="zh-TW" altLang="en-US" dirty="0" smtClean="0"/>
              <a:t>斃</a:t>
            </a:r>
            <a:endParaRPr lang="zh-TW" altLang="en-US" sz="4000" b="1" u="sng" dirty="0">
              <a:latin typeface="+mj-ea"/>
            </a:endParaRPr>
          </a:p>
        </p:txBody>
      </p:sp>
      <p:sp>
        <p:nvSpPr>
          <p:cNvPr id="8" name="內容版面配置區 2"/>
          <p:cNvSpPr>
            <a:spLocks noGrp="1"/>
          </p:cNvSpPr>
          <p:nvPr>
            <p:ph idx="4294967295"/>
          </p:nvPr>
        </p:nvSpPr>
        <p:spPr>
          <a:xfrm>
            <a:off x="555167" y="2028422"/>
            <a:ext cx="6727825" cy="4089400"/>
          </a:xfrm>
        </p:spPr>
        <p:txBody>
          <a:bodyPr>
            <a:normAutofit/>
          </a:bodyPr>
          <a:lstStyle/>
          <a:p>
            <a:pPr marL="0" indent="0" algn="just">
              <a:buNone/>
            </a:pPr>
            <a:r>
              <a:rPr lang="en-US" altLang="zh-TW" sz="2600" b="0" dirty="0" smtClean="0">
                <a:solidFill>
                  <a:schemeClr val="tx1"/>
                </a:solidFill>
              </a:rPr>
              <a:t>5</a:t>
            </a:r>
            <a:r>
              <a:rPr lang="zh-TW" altLang="en-US" sz="2600" b="0" dirty="0" smtClean="0">
                <a:solidFill>
                  <a:schemeClr val="tx1"/>
                </a:solidFill>
              </a:rPr>
              <a:t>月</a:t>
            </a:r>
            <a:r>
              <a:rPr lang="en-US" altLang="zh-TW" sz="2600" b="0" dirty="0" smtClean="0">
                <a:solidFill>
                  <a:schemeClr val="tx1"/>
                </a:solidFill>
              </a:rPr>
              <a:t>26</a:t>
            </a:r>
            <a:r>
              <a:rPr lang="zh-TW" altLang="en-US" sz="2600" b="0" dirty="0" smtClean="0">
                <a:solidFill>
                  <a:schemeClr val="tx1"/>
                </a:solidFill>
              </a:rPr>
              <a:t>日</a:t>
            </a:r>
            <a:r>
              <a:rPr lang="zh-TW" altLang="en-US" sz="2600" b="0" dirty="0">
                <a:solidFill>
                  <a:schemeClr val="tx1"/>
                </a:solidFill>
              </a:rPr>
              <a:t>，</a:t>
            </a:r>
            <a:r>
              <a:rPr lang="zh-TW" altLang="en-US" sz="2600" b="0" dirty="0" smtClean="0">
                <a:solidFill>
                  <a:schemeClr val="tx1"/>
                </a:solidFill>
              </a:rPr>
              <a:t>將軍澳唐</a:t>
            </a:r>
            <a:r>
              <a:rPr lang="zh-TW" altLang="en-US" sz="2600" b="0" dirty="0">
                <a:solidFill>
                  <a:schemeClr val="tx1"/>
                </a:solidFill>
              </a:rPr>
              <a:t>賢街一個建築地盤</a:t>
            </a:r>
            <a:r>
              <a:rPr lang="zh-TW" altLang="en-US" sz="2600" b="0" dirty="0" smtClean="0">
                <a:solidFill>
                  <a:schemeClr val="tx1"/>
                </a:solidFill>
              </a:rPr>
              <a:t>內，一名</a:t>
            </a:r>
            <a:r>
              <a:rPr lang="en-US" altLang="zh-TW" sz="2600" b="0" dirty="0" smtClean="0">
                <a:solidFill>
                  <a:schemeClr val="tx1"/>
                </a:solidFill>
              </a:rPr>
              <a:t>48</a:t>
            </a:r>
            <a:r>
              <a:rPr lang="zh-TW" altLang="en-US" sz="2600" b="0" dirty="0">
                <a:solidFill>
                  <a:schemeClr val="tx1"/>
                </a:solidFill>
              </a:rPr>
              <a:t>歲姓莊工人</a:t>
            </a:r>
            <a:r>
              <a:rPr lang="zh-TW" altLang="en-US" sz="2600" b="0" dirty="0" smtClean="0">
                <a:solidFill>
                  <a:schemeClr val="tx1"/>
                </a:solidFill>
              </a:rPr>
              <a:t>，事</a:t>
            </a:r>
            <a:r>
              <a:rPr lang="zh-TW" altLang="en-US" sz="2600" b="0" dirty="0">
                <a:solidFill>
                  <a:schemeClr val="tx1"/>
                </a:solidFill>
              </a:rPr>
              <a:t>發時獨自在金屬升降機槽的工作</a:t>
            </a:r>
            <a:r>
              <a:rPr lang="zh-TW" altLang="en-US" sz="2600" b="0" dirty="0" smtClean="0">
                <a:solidFill>
                  <a:schemeClr val="tx1"/>
                </a:solidFill>
              </a:rPr>
              <a:t>平台下方</a:t>
            </a:r>
            <a:r>
              <a:rPr lang="zh-TW" altLang="en-US" sz="2600" b="0" dirty="0">
                <a:solidFill>
                  <a:schemeClr val="tx1"/>
                </a:solidFill>
              </a:rPr>
              <a:t>用風煤機切割，</a:t>
            </a:r>
            <a:r>
              <a:rPr lang="zh-TW" altLang="en-US" sz="2600" b="0" dirty="0" smtClean="0">
                <a:solidFill>
                  <a:schemeClr val="tx1"/>
                </a:solidFill>
              </a:rPr>
              <a:t>之後該工作平台突然</a:t>
            </a:r>
            <a:r>
              <a:rPr lang="zh-TW" altLang="en-US" sz="2600" b="0" dirty="0">
                <a:solidFill>
                  <a:schemeClr val="tx1"/>
                </a:solidFill>
              </a:rPr>
              <a:t>倒塌，他走避不及並且被壓中，惜傷重不治。</a:t>
            </a:r>
            <a:endParaRPr lang="zh-TW" altLang="en-US" sz="2000" b="0" dirty="0">
              <a:solidFill>
                <a:schemeClr val="tx1"/>
              </a:solidFill>
              <a:latin typeface="+mn-ea"/>
            </a:endParaRPr>
          </a:p>
        </p:txBody>
      </p:sp>
      <p:sp>
        <p:nvSpPr>
          <p:cNvPr id="7" name="文字方塊 6"/>
          <p:cNvSpPr txBox="1"/>
          <p:nvPr/>
        </p:nvSpPr>
        <p:spPr>
          <a:xfrm>
            <a:off x="8138063" y="4877191"/>
            <a:ext cx="3488455" cy="369332"/>
          </a:xfrm>
          <a:prstGeom prst="rect">
            <a:avLst/>
          </a:prstGeom>
          <a:noFill/>
        </p:spPr>
        <p:txBody>
          <a:bodyPr wrap="none" rtlCol="0">
            <a:spAutoFit/>
          </a:bodyPr>
          <a:lstStyle/>
          <a:p>
            <a:pPr lvl="0">
              <a:defRPr/>
            </a:pP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資料來源</a:t>
            </a:r>
            <a:r>
              <a:rPr kumimoji="0"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a:t>
            </a:r>
            <a:r>
              <a:rPr lang="zh-TW" altLang="en-US" dirty="0">
                <a:solidFill>
                  <a:prstClr val="black"/>
                </a:solidFill>
                <a:ea typeface="新細明體" panose="02020500000000000000" pitchFamily="18" charset="-120"/>
              </a:rPr>
              <a:t>星島</a:t>
            </a:r>
            <a:r>
              <a:rPr lang="zh-TW" altLang="en-US" dirty="0" smtClean="0">
                <a:solidFill>
                  <a:prstClr val="black"/>
                </a:solidFill>
                <a:ea typeface="新細明體" panose="02020500000000000000" pitchFamily="18" charset="-120"/>
              </a:rPr>
              <a:t>日報</a:t>
            </a:r>
            <a:r>
              <a:rPr lang="en-US" altLang="zh-TW" dirty="0" smtClean="0">
                <a:solidFill>
                  <a:prstClr val="black"/>
                </a:solidFill>
                <a:ea typeface="新細明體" panose="02020500000000000000" pitchFamily="18" charset="-120"/>
              </a:rPr>
              <a:t>, 26/05/2022</a:t>
            </a: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投影片編號版面配置區 3"/>
          <p:cNvSpPr txBox="1">
            <a:spLocks/>
          </p:cNvSpPr>
          <p:nvPr/>
        </p:nvSpPr>
        <p:spPr>
          <a:xfrm>
            <a:off x="11353800" y="4347910"/>
            <a:ext cx="791633" cy="391888"/>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0" name="投影片編號版面配置區 3"/>
          <p:cNvSpPr txBox="1">
            <a:spLocks/>
          </p:cNvSpPr>
          <p:nvPr/>
        </p:nvSpPr>
        <p:spPr>
          <a:xfrm>
            <a:off x="10957983" y="2368061"/>
            <a:ext cx="1064684" cy="764606"/>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1" name="矩形 10"/>
          <p:cNvSpPr/>
          <p:nvPr/>
        </p:nvSpPr>
        <p:spPr>
          <a:xfrm>
            <a:off x="1041401" y="5979323"/>
            <a:ext cx="9855200" cy="553998"/>
          </a:xfrm>
          <a:prstGeom prst="rect">
            <a:avLst/>
          </a:prstGeom>
        </p:spPr>
        <p:txBody>
          <a:bodyPr wrap="square">
            <a:spAutoFit/>
          </a:bodyPr>
          <a:lstStyle/>
          <a:p>
            <a:r>
              <a:rPr lang="zh-TW" altLang="en-US" sz="1200" dirty="0"/>
              <a:t>資料來源</a:t>
            </a:r>
            <a:r>
              <a:rPr lang="zh-TW" altLang="en-US" dirty="0"/>
              <a:t>：</a:t>
            </a:r>
            <a:endParaRPr lang="en-US" altLang="zh-HK" dirty="0"/>
          </a:p>
          <a:p>
            <a:r>
              <a:rPr lang="zh-TW" altLang="en-US" sz="1200" dirty="0" smtClean="0">
                <a:hlinkClick r:id="rId2"/>
              </a:rPr>
              <a:t>將軍澳</a:t>
            </a:r>
            <a:r>
              <a:rPr lang="zh-TW" altLang="en-US" sz="1200" dirty="0">
                <a:hlinkClick r:id="rId2"/>
              </a:rPr>
              <a:t>入境處新總部地盤工作台倒塌 燒焊工遭壓斃遺兩子女 </a:t>
            </a:r>
            <a:r>
              <a:rPr lang="en-US" altLang="zh-TW" sz="1200" dirty="0">
                <a:hlinkClick r:id="rId2"/>
              </a:rPr>
              <a:t>(singtao.ca)</a:t>
            </a:r>
            <a:endParaRPr lang="zh-HK" altLang="en-US" sz="1200" u="sng" dirty="0">
              <a:solidFill>
                <a:srgbClr val="0000FF"/>
              </a:solidFill>
            </a:endParaRPr>
          </a:p>
        </p:txBody>
      </p:sp>
      <p:pic>
        <p:nvPicPr>
          <p:cNvPr id="2" name="圖片 1"/>
          <p:cNvPicPr>
            <a:picLocks noChangeAspect="1"/>
          </p:cNvPicPr>
          <p:nvPr/>
        </p:nvPicPr>
        <p:blipFill rotWithShape="1">
          <a:blip r:embed="rId3" cstate="email">
            <a:extLst>
              <a:ext uri="{28A0092B-C50C-407E-A947-70E740481C1C}">
                <a14:useLocalDpi xmlns:a14="http://schemas.microsoft.com/office/drawing/2010/main"/>
              </a:ext>
            </a:extLst>
          </a:blip>
          <a:srcRect l="17383" t="26292" r="38444" b="28900"/>
          <a:stretch/>
        </p:blipFill>
        <p:spPr>
          <a:xfrm>
            <a:off x="7544592" y="1842639"/>
            <a:ext cx="4478075" cy="2934524"/>
          </a:xfrm>
          <a:prstGeom prst="rect">
            <a:avLst/>
          </a:prstGeom>
        </p:spPr>
      </p:pic>
      <p:cxnSp>
        <p:nvCxnSpPr>
          <p:cNvPr id="6" name="直線單箭頭接點 5"/>
          <p:cNvCxnSpPr/>
          <p:nvPr/>
        </p:nvCxnSpPr>
        <p:spPr>
          <a:xfrm>
            <a:off x="10896601" y="3132667"/>
            <a:ext cx="0" cy="81692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6914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Title 1"/>
          <p:cNvSpPr>
            <a:spLocks noGrp="1"/>
          </p:cNvSpPr>
          <p:nvPr>
            <p:ph type="title" idx="4294967295"/>
          </p:nvPr>
        </p:nvSpPr>
        <p:spPr>
          <a:xfrm>
            <a:off x="798176" y="476441"/>
            <a:ext cx="10515600" cy="919163"/>
          </a:xfrm>
        </p:spPr>
        <p:txBody>
          <a:bodyPr/>
          <a:lstStyle/>
          <a:p>
            <a:r>
              <a:rPr lang="zh-TW" altLang="en-US" b="1" dirty="0"/>
              <a:t>反思意外發生的可能原因 </a:t>
            </a:r>
            <a:r>
              <a:rPr lang="en-US" altLang="zh-TW" b="1" dirty="0"/>
              <a:t>?</a:t>
            </a:r>
            <a:endParaRPr lang="zh-HK" altLang="en-US" b="1" dirty="0"/>
          </a:p>
        </p:txBody>
      </p:sp>
      <p:sp>
        <p:nvSpPr>
          <p:cNvPr id="3" name="Content Placeholder 2"/>
          <p:cNvSpPr>
            <a:spLocks noGrp="1"/>
          </p:cNvSpPr>
          <p:nvPr>
            <p:ph idx="4294967295"/>
          </p:nvPr>
        </p:nvSpPr>
        <p:spPr>
          <a:xfrm>
            <a:off x="798176" y="1561242"/>
            <a:ext cx="5752093" cy="4370524"/>
          </a:xfrm>
        </p:spPr>
        <p:txBody>
          <a:bodyPr>
            <a:noAutofit/>
          </a:bodyPr>
          <a:lstStyle/>
          <a:p>
            <a:pPr>
              <a:lnSpc>
                <a:spcPts val="2880"/>
              </a:lnSpc>
              <a:spcBef>
                <a:spcPts val="300"/>
              </a:spcBef>
            </a:pPr>
            <a:r>
              <a:rPr lang="zh-TW" altLang="en-US" b="0" dirty="0" smtClean="0">
                <a:solidFill>
                  <a:schemeClr val="tx1"/>
                </a:solidFill>
              </a:rPr>
              <a:t>沒有切實執行風險評估或安全</a:t>
            </a:r>
            <a:r>
              <a:rPr lang="zh-TW" altLang="en-US" b="0" dirty="0">
                <a:solidFill>
                  <a:schemeClr val="tx1"/>
                </a:solidFill>
              </a:rPr>
              <a:t>施工程序</a:t>
            </a:r>
            <a:r>
              <a:rPr lang="zh-TW" altLang="en-US" b="0" dirty="0" smtClean="0">
                <a:solidFill>
                  <a:schemeClr val="tx1"/>
                </a:solidFill>
              </a:rPr>
              <a:t>；</a:t>
            </a:r>
            <a:endParaRPr lang="en-US" altLang="zh-TW" b="0" dirty="0" smtClean="0">
              <a:solidFill>
                <a:schemeClr val="tx1"/>
              </a:solidFill>
            </a:endParaRPr>
          </a:p>
          <a:p>
            <a:pPr>
              <a:lnSpc>
                <a:spcPts val="2880"/>
              </a:lnSpc>
              <a:spcBef>
                <a:spcPts val="300"/>
              </a:spcBef>
            </a:pPr>
            <a:endParaRPr lang="en-US" altLang="zh-TW" b="0" dirty="0">
              <a:solidFill>
                <a:schemeClr val="tx1"/>
              </a:solidFill>
            </a:endParaRPr>
          </a:p>
          <a:p>
            <a:pPr>
              <a:lnSpc>
                <a:spcPts val="2880"/>
              </a:lnSpc>
              <a:spcBef>
                <a:spcPts val="300"/>
              </a:spcBef>
            </a:pPr>
            <a:r>
              <a:rPr lang="zh-TW" altLang="en-US" b="0" dirty="0" smtClean="0">
                <a:solidFill>
                  <a:schemeClr val="tx1"/>
                </a:solidFill>
              </a:rPr>
              <a:t>沒有針對</a:t>
            </a:r>
            <a:r>
              <a:rPr lang="zh-TW" altLang="en-US" b="0" dirty="0" smtClean="0">
                <a:solidFill>
                  <a:schemeClr val="tx1"/>
                </a:solidFill>
              </a:rPr>
              <a:t>相關風險制定預防</a:t>
            </a:r>
            <a:r>
              <a:rPr lang="zh-TW" altLang="en-US" b="0" dirty="0" smtClean="0">
                <a:solidFill>
                  <a:schemeClr val="tx1"/>
                </a:solidFill>
              </a:rPr>
              <a:t>措施；</a:t>
            </a:r>
            <a:endParaRPr lang="en-HK" altLang="zh-TW" b="0" dirty="0">
              <a:solidFill>
                <a:schemeClr val="tx1"/>
              </a:solidFill>
            </a:endParaRPr>
          </a:p>
          <a:p>
            <a:pPr marL="0" indent="0">
              <a:lnSpc>
                <a:spcPts val="2880"/>
              </a:lnSpc>
              <a:spcBef>
                <a:spcPts val="300"/>
              </a:spcBef>
              <a:buNone/>
            </a:pPr>
            <a:endParaRPr lang="en-HK" altLang="zh-TW" b="0" dirty="0">
              <a:solidFill>
                <a:schemeClr val="tx1"/>
              </a:solidFill>
            </a:endParaRPr>
          </a:p>
          <a:p>
            <a:pPr>
              <a:lnSpc>
                <a:spcPts val="2880"/>
              </a:lnSpc>
              <a:spcBef>
                <a:spcPts val="300"/>
              </a:spcBef>
            </a:pPr>
            <a:r>
              <a:rPr lang="zh-TW" altLang="en-US" b="0" dirty="0" smtClean="0">
                <a:solidFill>
                  <a:schemeClr val="tx1"/>
                </a:solidFill>
              </a:rPr>
              <a:t>工序或工作環境改變後並沒有重新進行風險評估；</a:t>
            </a:r>
            <a:endParaRPr lang="en-HK" altLang="zh-TW" b="0" dirty="0">
              <a:solidFill>
                <a:schemeClr val="tx1"/>
              </a:solidFill>
            </a:endParaRPr>
          </a:p>
          <a:p>
            <a:pPr marL="0" indent="0">
              <a:lnSpc>
                <a:spcPts val="2880"/>
              </a:lnSpc>
              <a:spcBef>
                <a:spcPts val="300"/>
              </a:spcBef>
              <a:buNone/>
            </a:pPr>
            <a:endParaRPr lang="en-US" altLang="zh-TW" b="0" dirty="0">
              <a:solidFill>
                <a:schemeClr val="tx1"/>
              </a:solidFill>
            </a:endParaRPr>
          </a:p>
          <a:p>
            <a:pPr>
              <a:lnSpc>
                <a:spcPts val="2880"/>
              </a:lnSpc>
              <a:spcBef>
                <a:spcPts val="300"/>
              </a:spcBef>
            </a:pPr>
            <a:r>
              <a:rPr lang="zh-TW" altLang="en-US" b="0" dirty="0" smtClean="0">
                <a:solidFill>
                  <a:schemeClr val="tx1"/>
                </a:solidFill>
              </a:rPr>
              <a:t>金屬升降機槽工作平台未</a:t>
            </a:r>
            <a:r>
              <a:rPr lang="zh-TW" altLang="en-US" b="0" dirty="0">
                <a:solidFill>
                  <a:schemeClr val="tx1"/>
                </a:solidFill>
              </a:rPr>
              <a:t>被牢固安裝或缺乏臨時承重</a:t>
            </a:r>
            <a:r>
              <a:rPr lang="zh-TW" altLang="en-US" b="0" dirty="0" smtClean="0">
                <a:solidFill>
                  <a:schemeClr val="tx1"/>
                </a:solidFill>
              </a:rPr>
              <a:t>支撐</a:t>
            </a:r>
            <a:r>
              <a:rPr lang="zh-TW" altLang="en-US" b="0" dirty="0">
                <a:solidFill>
                  <a:schemeClr val="tx1"/>
                </a:solidFill>
              </a:rPr>
              <a:t>在平穩的地面</a:t>
            </a:r>
            <a:r>
              <a:rPr lang="zh-TW" altLang="en-US" b="0" dirty="0" smtClean="0">
                <a:solidFill>
                  <a:schemeClr val="tx1"/>
                </a:solidFill>
              </a:rPr>
              <a:t>上而</a:t>
            </a:r>
            <a:r>
              <a:rPr lang="zh-TW" altLang="en-US" b="0" dirty="0">
                <a:solidFill>
                  <a:schemeClr val="tx1"/>
                </a:solidFill>
              </a:rPr>
              <a:t>失去</a:t>
            </a:r>
            <a:r>
              <a:rPr lang="zh-TW" altLang="en-US" b="0" dirty="0" smtClean="0">
                <a:solidFill>
                  <a:schemeClr val="tx1"/>
                </a:solidFill>
              </a:rPr>
              <a:t>平衡</a:t>
            </a:r>
            <a:r>
              <a:rPr lang="zh-TW" altLang="en-US" b="0" dirty="0">
                <a:solidFill>
                  <a:schemeClr val="tx1"/>
                </a:solidFill>
              </a:rPr>
              <a:t>及後</a:t>
            </a:r>
            <a:r>
              <a:rPr lang="zh-TW" altLang="en-US" b="0" dirty="0" smtClean="0">
                <a:solidFill>
                  <a:schemeClr val="tx1"/>
                </a:solidFill>
              </a:rPr>
              <a:t>倒塌。</a:t>
            </a:r>
            <a:endParaRPr lang="en-HK" altLang="zh-TW" b="0" dirty="0">
              <a:solidFill>
                <a:schemeClr val="tx1"/>
              </a:solidFill>
            </a:endParaRPr>
          </a:p>
          <a:p>
            <a:pPr marL="0" indent="0">
              <a:lnSpc>
                <a:spcPts val="2880"/>
              </a:lnSpc>
              <a:spcBef>
                <a:spcPts val="300"/>
              </a:spcBef>
              <a:buNone/>
            </a:pPr>
            <a:endParaRPr lang="en-HK" altLang="zh-TW" b="0" dirty="0">
              <a:solidFill>
                <a:schemeClr val="tx1"/>
              </a:solidFill>
            </a:endParaRPr>
          </a:p>
          <a:p>
            <a:pPr>
              <a:lnSpc>
                <a:spcPts val="2880"/>
              </a:lnSpc>
              <a:spcBef>
                <a:spcPts val="300"/>
              </a:spcBef>
            </a:pPr>
            <a:endParaRPr lang="en-US" altLang="zh-TW" b="0" dirty="0">
              <a:solidFill>
                <a:schemeClr val="tx1"/>
              </a:solidFill>
            </a:endParaRPr>
          </a:p>
        </p:txBody>
      </p:sp>
      <p:sp>
        <p:nvSpPr>
          <p:cNvPr id="6" name="內容版面配置區 2"/>
          <p:cNvSpPr txBox="1">
            <a:spLocks/>
          </p:cNvSpPr>
          <p:nvPr/>
        </p:nvSpPr>
        <p:spPr>
          <a:xfrm>
            <a:off x="968446" y="5931766"/>
            <a:ext cx="6823991"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sp>
        <p:nvSpPr>
          <p:cNvPr id="9" name="文字方塊 8"/>
          <p:cNvSpPr txBox="1"/>
          <p:nvPr/>
        </p:nvSpPr>
        <p:spPr>
          <a:xfrm>
            <a:off x="7454118" y="5405231"/>
            <a:ext cx="4036939" cy="369332"/>
          </a:xfrm>
          <a:prstGeom prst="rect">
            <a:avLst/>
          </a:prstGeom>
          <a:noFill/>
        </p:spPr>
        <p:txBody>
          <a:bodyPr wrap="none" rtlCol="0">
            <a:spAutoFit/>
          </a:bodyPr>
          <a:lstStyle/>
          <a:p>
            <a:pPr lvl="0">
              <a:defRPr/>
            </a:pP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資料來源</a:t>
            </a:r>
            <a:r>
              <a:rPr kumimoji="0" lang="en-US" altLang="zh-TW" sz="1800" b="0" i="0" u="none" strike="noStrike" kern="1200" cap="none" spc="0" normalizeH="0" baseline="0" noProof="0" dirty="0" smtClean="0">
                <a:ln>
                  <a:noFill/>
                </a:ln>
                <a:solidFill>
                  <a:prstClr val="black"/>
                </a:solidFill>
                <a:effectLst/>
                <a:uLnTx/>
                <a:uFillTx/>
                <a:latin typeface="Calibri"/>
                <a:ea typeface="新細明體" panose="02020500000000000000" pitchFamily="18" charset="-120"/>
                <a:cs typeface="+mn-cs"/>
              </a:rPr>
              <a:t>︰</a:t>
            </a:r>
            <a:r>
              <a:rPr lang="en-GB" altLang="zh-TW" u="sng" dirty="0">
                <a:solidFill>
                  <a:srgbClr val="0000FF"/>
                </a:solidFill>
                <a:ea typeface="新細明體" panose="02020500000000000000" pitchFamily="18" charset="-120"/>
              </a:rPr>
              <a:t>https://</a:t>
            </a:r>
            <a:r>
              <a:rPr lang="en-GB" altLang="zh-TW" u="sng" dirty="0" smtClean="0">
                <a:solidFill>
                  <a:srgbClr val="0000FF"/>
                </a:solidFill>
                <a:ea typeface="新細明體" panose="02020500000000000000" pitchFamily="18" charset="-120"/>
              </a:rPr>
              <a:t>hk.news.yahoo.com</a:t>
            </a: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8114" y="1466323"/>
            <a:ext cx="5315512" cy="3793947"/>
          </a:xfrm>
          <a:prstGeom prst="rect">
            <a:avLst/>
          </a:prstGeom>
        </p:spPr>
      </p:pic>
      <p:sp>
        <p:nvSpPr>
          <p:cNvPr id="8" name="橢圓 7"/>
          <p:cNvSpPr/>
          <p:nvPr/>
        </p:nvSpPr>
        <p:spPr>
          <a:xfrm>
            <a:off x="8948125" y="3881335"/>
            <a:ext cx="437745" cy="3325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407191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399440"/>
            <a:ext cx="12257315" cy="53220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Title 1"/>
          <p:cNvSpPr>
            <a:spLocks noGrp="1"/>
          </p:cNvSpPr>
          <p:nvPr>
            <p:ph type="title" idx="4294967295"/>
          </p:nvPr>
        </p:nvSpPr>
        <p:spPr>
          <a:xfrm>
            <a:off x="1250302" y="50199"/>
            <a:ext cx="10103498" cy="1325563"/>
          </a:xfrm>
        </p:spPr>
        <p:txBody>
          <a:bodyPr/>
          <a:lstStyle/>
          <a:p>
            <a:r>
              <a:rPr lang="zh-TW" altLang="en-US" dirty="0"/>
              <a:t>如何可以防止及避免意外發生</a:t>
            </a:r>
            <a:endParaRPr lang="zh-HK" altLang="en-US" b="1" dirty="0"/>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593488" y="2247378"/>
            <a:ext cx="6956425" cy="4067175"/>
          </a:xfrm>
        </p:spPr>
      </p:pic>
      <p:sp>
        <p:nvSpPr>
          <p:cNvPr id="7" name="文字方塊 6"/>
          <p:cNvSpPr txBox="1"/>
          <p:nvPr/>
        </p:nvSpPr>
        <p:spPr>
          <a:xfrm>
            <a:off x="7962475" y="2079977"/>
            <a:ext cx="4058092"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做足</a:t>
            </a:r>
            <a:r>
              <a:rPr kumimoji="0" lang="en-HK"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D</a:t>
            </a:r>
            <a:r>
              <a:rPr kumimoji="0" lang="zh-TW" altLang="en-HK"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問多</a:t>
            </a:r>
            <a:r>
              <a:rPr kumimoji="0" lang="en-HK"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D</a:t>
            </a:r>
          </a:p>
          <a:p>
            <a:pPr marL="342900" lvl="0" indent="-342900">
              <a:buFont typeface="Arial" panose="020B0604020202020204" pitchFamily="34" charset="0"/>
              <a:buChar char="•"/>
              <a:defRPr/>
            </a:pPr>
            <a:r>
              <a:rPr lang="zh-TW" altLang="en-US" dirty="0" smtClean="0">
                <a:solidFill>
                  <a:prstClr val="black"/>
                </a:solidFill>
                <a:latin typeface="+mn-ea"/>
              </a:rPr>
              <a:t>確保有</a:t>
            </a:r>
            <a:r>
              <a:rPr lang="zh-TW" altLang="en-US" dirty="0">
                <a:solidFill>
                  <a:prstClr val="black"/>
                </a:solidFill>
                <a:latin typeface="+mn-ea"/>
              </a:rPr>
              <a:t>沒有穩固的臨時承重</a:t>
            </a:r>
            <a:r>
              <a:rPr lang="zh-TW" altLang="en-US" dirty="0" smtClean="0">
                <a:solidFill>
                  <a:prstClr val="black"/>
                </a:solidFill>
                <a:latin typeface="+mn-ea"/>
              </a:rPr>
              <a:t>支撐 </a:t>
            </a:r>
            <a:r>
              <a:rPr lang="en-US" altLang="zh-TW" dirty="0">
                <a:solidFill>
                  <a:prstClr val="black"/>
                </a:solidFill>
                <a:latin typeface="+mn-ea"/>
              </a:rPr>
              <a:t>?</a:t>
            </a:r>
          </a:p>
          <a:p>
            <a:pPr marL="342900" lvl="0" indent="-342900">
              <a:buFont typeface="Arial" panose="020B0604020202020204" pitchFamily="34" charset="0"/>
              <a:buChar char="•"/>
              <a:defRPr/>
            </a:pPr>
            <a:r>
              <a:rPr lang="zh-TW" altLang="en-US" dirty="0" smtClean="0">
                <a:solidFill>
                  <a:prstClr val="black"/>
                </a:solidFill>
                <a:latin typeface="+mn-ea"/>
              </a:rPr>
              <a:t>金屬升降機槽工作平台被固定</a:t>
            </a:r>
            <a:r>
              <a:rPr lang="zh-TW" altLang="en-US" dirty="0">
                <a:solidFill>
                  <a:prstClr val="black"/>
                </a:solidFill>
                <a:latin typeface="+mn-ea"/>
              </a:rPr>
              <a:t>並</a:t>
            </a:r>
            <a:r>
              <a:rPr lang="zh-TW" altLang="en-US" dirty="0" smtClean="0">
                <a:solidFill>
                  <a:prstClr val="black"/>
                </a:solidFill>
                <a:latin typeface="+mn-ea"/>
              </a:rPr>
              <a:t>放在</a:t>
            </a:r>
            <a:r>
              <a:rPr lang="zh-TW" altLang="en-US" dirty="0">
                <a:solidFill>
                  <a:prstClr val="black"/>
                </a:solidFill>
                <a:latin typeface="+mn-ea"/>
              </a:rPr>
              <a:t>平穩的地面</a:t>
            </a:r>
            <a:r>
              <a:rPr lang="zh-TW" altLang="en-US" dirty="0" smtClean="0">
                <a:solidFill>
                  <a:prstClr val="black"/>
                </a:solidFill>
                <a:latin typeface="+mn-ea"/>
              </a:rPr>
              <a:t>上</a:t>
            </a:r>
            <a:r>
              <a:rPr lang="en-US" altLang="zh-TW" dirty="0" smtClean="0">
                <a:solidFill>
                  <a:prstClr val="black"/>
                </a:solidFill>
                <a:latin typeface="+mn-ea"/>
              </a:rPr>
              <a:t>?</a:t>
            </a:r>
          </a:p>
          <a:p>
            <a:pPr marL="342900" lvl="0" indent="-342900">
              <a:buFont typeface="Arial" panose="020B0604020202020204" pitchFamily="34" charset="0"/>
              <a:buChar char="•"/>
              <a:defRPr/>
            </a:pPr>
            <a:r>
              <a:rPr lang="zh-TW" altLang="en-US" dirty="0" smtClean="0">
                <a:solidFill>
                  <a:prstClr val="black"/>
                </a:solidFill>
                <a:latin typeface="+mn-ea"/>
              </a:rPr>
              <a:t>有</a:t>
            </a:r>
            <a:r>
              <a:rPr lang="zh-TW" altLang="en-US" dirty="0">
                <a:solidFill>
                  <a:prstClr val="black"/>
                </a:solidFill>
                <a:latin typeface="+mn-ea"/>
              </a:rPr>
              <a:t>沒有檢查穩固的臨時承重</a:t>
            </a:r>
            <a:r>
              <a:rPr lang="zh-TW" altLang="en-US" dirty="0" smtClean="0">
                <a:solidFill>
                  <a:prstClr val="black"/>
                </a:solidFill>
                <a:latin typeface="+mn-ea"/>
              </a:rPr>
              <a:t>支撐 </a:t>
            </a:r>
            <a:r>
              <a:rPr lang="en-US" altLang="zh-TW" dirty="0">
                <a:solidFill>
                  <a:prstClr val="black"/>
                </a:solidFill>
                <a:latin typeface="+mn-ea"/>
              </a:rPr>
              <a:t>?</a:t>
            </a:r>
            <a:endParaRPr kumimoji="0" lang="en-US" altLang="zh-TW" i="0" u="none" strike="noStrike" kern="1200" cap="none" spc="0" normalizeH="0" baseline="0" noProof="0" dirty="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dirty="0" smtClean="0">
                <a:solidFill>
                  <a:prstClr val="black"/>
                </a:solidFill>
                <a:latin typeface="+mn-ea"/>
              </a:rPr>
              <a:t>是否有安排足夠監督</a:t>
            </a:r>
            <a:r>
              <a:rPr lang="zh-TW" altLang="en-US" dirty="0">
                <a:solidFill>
                  <a:prstClr val="black"/>
                </a:solidFill>
                <a:latin typeface="+mn-ea"/>
              </a:rPr>
              <a:t>及安全訓練</a:t>
            </a:r>
            <a:r>
              <a:rPr lang="en-US" altLang="zh-TW" dirty="0">
                <a:solidFill>
                  <a:prstClr val="black"/>
                </a:solidFill>
                <a:latin typeface="+mn-ea"/>
              </a:rPr>
              <a:t> ?</a:t>
            </a:r>
            <a:endParaRPr kumimoji="0" lang="zh-HK" altLang="en-US" i="0" u="none" strike="noStrike" kern="1200" cap="none" spc="0" normalizeH="0" baseline="0" noProof="0" dirty="0">
              <a:ln>
                <a:noFill/>
              </a:ln>
              <a:solidFill>
                <a:prstClr val="black"/>
              </a:solidFill>
              <a:effectLst/>
              <a:uLnTx/>
              <a:uFillTx/>
              <a:latin typeface="+mn-ea"/>
            </a:endParaRPr>
          </a:p>
        </p:txBody>
      </p:sp>
      <p:sp>
        <p:nvSpPr>
          <p:cNvPr id="8" name="文字方塊 7"/>
          <p:cNvSpPr txBox="1"/>
          <p:nvPr/>
        </p:nvSpPr>
        <p:spPr>
          <a:xfrm>
            <a:off x="183902" y="2629772"/>
            <a:ext cx="3853225"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尋求協助</a:t>
            </a:r>
            <a:endParaRPr kumimoji="0" lang="en-US"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lvl="0" indent="-342900">
              <a:buFont typeface="Arial" panose="020B0604020202020204" pitchFamily="34" charset="0"/>
              <a:buChar char="•"/>
              <a:defRPr/>
            </a:pPr>
            <a:r>
              <a:rPr lang="zh-TW" altLang="en-US" sz="2000" dirty="0" smtClean="0">
                <a:solidFill>
                  <a:prstClr val="black"/>
                </a:solidFill>
                <a:latin typeface="+mn-ea"/>
              </a:rPr>
              <a:t>自問</a:t>
            </a:r>
            <a:r>
              <a:rPr kumimoji="0" lang="zh-TW" altLang="en-US" sz="2000" i="0" u="none" strike="noStrike" kern="1200" cap="none" spc="0" normalizeH="0" baseline="0" noProof="0" dirty="0" smtClean="0">
                <a:ln>
                  <a:noFill/>
                </a:ln>
                <a:solidFill>
                  <a:prstClr val="black"/>
                </a:solidFill>
                <a:effectLst/>
                <a:uLnTx/>
                <a:uFillTx/>
                <a:latin typeface="+mn-ea"/>
              </a:rPr>
              <a:t>有</a:t>
            </a:r>
            <a:r>
              <a:rPr kumimoji="0" lang="zh-TW" altLang="en-US" sz="2000" i="0" u="none" strike="noStrike" kern="1200" cap="none" spc="0" normalizeH="0" baseline="0" noProof="0" dirty="0">
                <a:ln>
                  <a:noFill/>
                </a:ln>
                <a:solidFill>
                  <a:prstClr val="black"/>
                </a:solidFill>
                <a:effectLst/>
                <a:uLnTx/>
                <a:uFillTx/>
                <a:latin typeface="+mn-ea"/>
              </a:rPr>
              <a:t>足夠能力應付工作嗎？</a:t>
            </a:r>
            <a:endParaRPr kumimoji="0" lang="en-US" altLang="zh-TW" sz="2000" i="0" u="none" strike="noStrike" kern="1200" cap="none" spc="0" normalizeH="0" baseline="0" noProof="0" dirty="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sz="2000" dirty="0">
                <a:solidFill>
                  <a:prstClr val="black"/>
                </a:solidFill>
                <a:latin typeface="+mn-ea"/>
              </a:rPr>
              <a:t>焊工知否在他身邊</a:t>
            </a:r>
            <a:r>
              <a:rPr lang="zh-TW" altLang="en-US" sz="2000" dirty="0" smtClean="0">
                <a:solidFill>
                  <a:prstClr val="black"/>
                </a:solidFill>
                <a:latin typeface="+mn-ea"/>
              </a:rPr>
              <a:t>的金屬升降機槽工作平台臨時</a:t>
            </a:r>
            <a:r>
              <a:rPr lang="zh-TW" altLang="en-US" sz="2000" dirty="0">
                <a:solidFill>
                  <a:prstClr val="black"/>
                </a:solidFill>
                <a:latin typeface="+mn-ea"/>
              </a:rPr>
              <a:t>承重</a:t>
            </a:r>
            <a:r>
              <a:rPr lang="zh-TW" altLang="en-US" sz="2000" dirty="0" smtClean="0">
                <a:solidFill>
                  <a:prstClr val="black"/>
                </a:solidFill>
                <a:latin typeface="+mn-ea"/>
              </a:rPr>
              <a:t>支撐</a:t>
            </a:r>
            <a:r>
              <a:rPr lang="en-US" altLang="zh-TW" sz="2000" dirty="0" smtClean="0">
                <a:solidFill>
                  <a:prstClr val="black"/>
                </a:solidFill>
                <a:latin typeface="+mn-ea"/>
              </a:rPr>
              <a:t>/</a:t>
            </a:r>
            <a:r>
              <a:rPr lang="zh-TW" altLang="en-US" sz="2000" dirty="0" smtClean="0">
                <a:solidFill>
                  <a:prstClr val="black"/>
                </a:solidFill>
                <a:latin typeface="+mn-ea"/>
              </a:rPr>
              <a:t>保護正確</a:t>
            </a:r>
            <a:r>
              <a:rPr lang="zh-TW" altLang="en-US" sz="2000" dirty="0">
                <a:solidFill>
                  <a:prstClr val="black"/>
                </a:solidFill>
                <a:latin typeface="+mn-ea"/>
              </a:rPr>
              <a:t>嗎？</a:t>
            </a:r>
            <a:endParaRPr kumimoji="0" lang="en-US" altLang="zh-TW" sz="2000" i="0" u="none" strike="noStrike" kern="1200" cap="none" spc="0" normalizeH="0" baseline="0" noProof="0" dirty="0">
              <a:ln>
                <a:noFill/>
              </a:ln>
              <a:solidFill>
                <a:prstClr val="black"/>
              </a:solidFill>
              <a:effectLst/>
              <a:uLnTx/>
              <a:uFillTx/>
              <a:latin typeface="+mn-ea"/>
            </a:endParaRPr>
          </a:p>
          <a:p>
            <a:pPr marL="342900" lvl="0" indent="-342900">
              <a:buFont typeface="Arial" panose="020B0604020202020204" pitchFamily="34" charset="0"/>
              <a:buChar char="•"/>
              <a:defRPr/>
            </a:pPr>
            <a:r>
              <a:rPr lang="zh-TW" altLang="en-US" sz="2000" dirty="0">
                <a:solidFill>
                  <a:prstClr val="black"/>
                </a:solidFill>
                <a:latin typeface="+mn-ea"/>
              </a:rPr>
              <a:t>焊接能否依照</a:t>
            </a:r>
            <a:r>
              <a:rPr kumimoji="0" lang="zh-TW" altLang="en-US" sz="2000" i="0" u="none" strike="noStrike" kern="1200" cap="none" spc="0" normalizeH="0" baseline="0" noProof="0" dirty="0">
                <a:ln>
                  <a:noFill/>
                </a:ln>
                <a:solidFill>
                  <a:prstClr val="black"/>
                </a:solidFill>
                <a:effectLst/>
                <a:uLnTx/>
                <a:uFillTx/>
                <a:latin typeface="+mn-ea"/>
              </a:rPr>
              <a:t>地盤</a:t>
            </a:r>
            <a:r>
              <a:rPr kumimoji="0" lang="zh-TW" altLang="en-US" sz="2000" i="0" u="none" strike="noStrike" kern="1200" cap="none" spc="0" normalizeH="0" baseline="0" noProof="0" dirty="0" smtClean="0">
                <a:ln>
                  <a:noFill/>
                </a:ln>
                <a:solidFill>
                  <a:prstClr val="black"/>
                </a:solidFill>
                <a:effectLst/>
                <a:uLnTx/>
                <a:uFillTx/>
                <a:latin typeface="+mn-ea"/>
              </a:rPr>
              <a:t>的工作</a:t>
            </a:r>
            <a:r>
              <a:rPr kumimoji="0" lang="zh-TW" altLang="en-US" sz="2000" i="0" u="none" strike="noStrike" kern="1200" cap="none" spc="0" normalizeH="0" baseline="0" noProof="0" dirty="0">
                <a:ln>
                  <a:noFill/>
                </a:ln>
                <a:solidFill>
                  <a:prstClr val="black"/>
                </a:solidFill>
                <a:effectLst/>
                <a:uLnTx/>
                <a:uFillTx/>
                <a:latin typeface="+mn-ea"/>
              </a:rPr>
              <a:t>程序工作 </a:t>
            </a:r>
            <a:r>
              <a:rPr kumimoji="0" lang="en-US" altLang="zh-TW" sz="2000" i="0" u="none" strike="noStrike" kern="1200" cap="none" spc="0" normalizeH="0" baseline="0" noProof="0" dirty="0">
                <a:ln>
                  <a:noFill/>
                </a:ln>
                <a:solidFill>
                  <a:prstClr val="black"/>
                </a:solidFill>
                <a:effectLst/>
                <a:uLnTx/>
                <a:uFillTx/>
                <a:latin typeface="+mn-ea"/>
              </a:rPr>
              <a:t>? </a:t>
            </a:r>
            <a:endParaRPr kumimoji="0" lang="zh-HK" altLang="en-US" sz="2000" i="0" u="none" strike="noStrike" kern="1200" cap="none" spc="0" normalizeH="0" baseline="0" noProof="0" dirty="0">
              <a:ln>
                <a:noFill/>
              </a:ln>
              <a:solidFill>
                <a:prstClr val="black"/>
              </a:solidFill>
              <a:effectLst/>
              <a:uLnTx/>
              <a:uFillTx/>
              <a:latin typeface="+mn-ea"/>
            </a:endParaRPr>
          </a:p>
        </p:txBody>
      </p:sp>
      <p:sp>
        <p:nvSpPr>
          <p:cNvPr id="11" name="文字方塊 10"/>
          <p:cNvSpPr txBox="1"/>
          <p:nvPr/>
        </p:nvSpPr>
        <p:spPr>
          <a:xfrm>
            <a:off x="3983074" y="1639133"/>
            <a:ext cx="3979401" cy="1015663"/>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危險</a:t>
            </a:r>
            <a:endParaRPr kumimoji="0" lang="en-US" altLang="zh-TW" sz="40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endParaRPr>
          </a:p>
          <a:p>
            <a:pPr marL="342900" lvl="0" indent="-342900" algn="ctr">
              <a:buFont typeface="Arial" panose="020B0604020202020204" pitchFamily="34" charset="0"/>
              <a:buChar char="•"/>
              <a:defRPr/>
            </a:pPr>
            <a:r>
              <a:rPr lang="zh-TW" altLang="en-US" sz="2000" b="1" dirty="0">
                <a:solidFill>
                  <a:srgbClr val="FF0000"/>
                </a:solidFill>
                <a:ea typeface="新細明體" panose="02020500000000000000" pitchFamily="18" charset="-120"/>
              </a:rPr>
              <a:t>人體被倒塌物壓中</a:t>
            </a:r>
          </a:p>
        </p:txBody>
      </p:sp>
      <p:pic>
        <p:nvPicPr>
          <p:cNvPr id="12" name="圖片 11"/>
          <p:cNvPicPr>
            <a:picLocks noChangeAspect="1"/>
          </p:cNvPicPr>
          <p:nvPr/>
        </p:nvPicPr>
        <p:blipFill>
          <a:blip r:embed="rId4"/>
          <a:stretch>
            <a:fillRect/>
          </a:stretch>
        </p:blipFill>
        <p:spPr>
          <a:xfrm>
            <a:off x="183902" y="5625398"/>
            <a:ext cx="3745117" cy="1071549"/>
          </a:xfrm>
          <a:prstGeom prst="rect">
            <a:avLst/>
          </a:prstGeom>
        </p:spPr>
      </p:pic>
      <p:sp>
        <p:nvSpPr>
          <p:cNvPr id="13" name="文字方塊 12"/>
          <p:cNvSpPr txBox="1"/>
          <p:nvPr/>
        </p:nvSpPr>
        <p:spPr>
          <a:xfrm>
            <a:off x="8160328" y="4415164"/>
            <a:ext cx="379371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妥善安排</a:t>
            </a:r>
            <a:endParaRPr kumimoji="0" lang="en-US" altLang="zh-TW" sz="14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lvl="0" indent="-342900">
              <a:buFont typeface="Arial" panose="020B0604020202020204" pitchFamily="34" charset="0"/>
              <a:buChar char="•"/>
              <a:defRPr/>
            </a:pPr>
            <a:r>
              <a:rPr lang="zh-TW" altLang="en-US" dirty="0" smtClean="0">
                <a:solidFill>
                  <a:prstClr val="black"/>
                </a:solidFill>
                <a:latin typeface="+mn-ea"/>
              </a:rPr>
              <a:t>安排開工前安全講解，說明相關工作風險及合適安全措施；</a:t>
            </a:r>
            <a:endParaRPr lang="en-US" altLang="zh-TW" dirty="0" smtClean="0">
              <a:solidFill>
                <a:prstClr val="black"/>
              </a:solidFill>
              <a:latin typeface="+mn-ea"/>
            </a:endParaRPr>
          </a:p>
          <a:p>
            <a:pPr marL="342900" lvl="0" indent="-342900">
              <a:buFont typeface="Arial" panose="020B0604020202020204" pitchFamily="34" charset="0"/>
              <a:buChar char="•"/>
              <a:defRPr/>
            </a:pPr>
            <a:r>
              <a:rPr lang="zh-TW" altLang="en-US" dirty="0" smtClean="0">
                <a:solidFill>
                  <a:prstClr val="black"/>
                </a:solidFill>
                <a:latin typeface="+mn-ea"/>
              </a:rPr>
              <a:t>安排</a:t>
            </a:r>
            <a:r>
              <a:rPr lang="zh-TW" altLang="en-US" dirty="0">
                <a:solidFill>
                  <a:prstClr val="black"/>
                </a:solidFill>
                <a:latin typeface="+mn-ea"/>
              </a:rPr>
              <a:t>開工前</a:t>
            </a:r>
            <a:r>
              <a:rPr lang="en-GB" altLang="zh-TW" dirty="0">
                <a:solidFill>
                  <a:prstClr val="black"/>
                </a:solidFill>
                <a:latin typeface="+mn-ea"/>
              </a:rPr>
              <a:t>/</a:t>
            </a:r>
            <a:r>
              <a:rPr lang="zh-TW" altLang="en-US" dirty="0">
                <a:solidFill>
                  <a:prstClr val="black"/>
                </a:solidFill>
                <a:latin typeface="+mn-ea"/>
              </a:rPr>
              <a:t>後檢查及巡查</a:t>
            </a:r>
            <a:r>
              <a:rPr lang="en-US" altLang="zh-TW" dirty="0">
                <a:solidFill>
                  <a:prstClr val="black"/>
                </a:solidFill>
                <a:latin typeface="+mn-ea"/>
              </a:rPr>
              <a:t>;</a:t>
            </a:r>
          </a:p>
          <a:p>
            <a:pPr marL="342900" lvl="0" indent="-342900">
              <a:buFont typeface="Arial" panose="020B0604020202020204" pitchFamily="34" charset="0"/>
              <a:buChar char="•"/>
              <a:defRPr/>
            </a:pPr>
            <a:r>
              <a:rPr lang="zh-TW" altLang="en-US" dirty="0" smtClean="0">
                <a:solidFill>
                  <a:prstClr val="black"/>
                </a:solidFill>
                <a:latin typeface="+mn-ea"/>
              </a:rPr>
              <a:t>在</a:t>
            </a:r>
            <a:r>
              <a:rPr lang="zh-TW" altLang="en-US" dirty="0">
                <a:solidFill>
                  <a:prstClr val="black"/>
                </a:solidFill>
                <a:latin typeface="+mn-ea"/>
              </a:rPr>
              <a:t>危險</a:t>
            </a:r>
            <a:r>
              <a:rPr lang="zh-TW" altLang="en-US" dirty="0" smtClean="0">
                <a:solidFill>
                  <a:prstClr val="black"/>
                </a:solidFill>
                <a:latin typeface="+mn-ea"/>
              </a:rPr>
              <a:t>區域提供足夠警告</a:t>
            </a:r>
            <a:r>
              <a:rPr lang="zh-TW" altLang="en-US" dirty="0">
                <a:solidFill>
                  <a:prstClr val="black"/>
                </a:solidFill>
                <a:latin typeface="+mn-ea"/>
              </a:rPr>
              <a:t>及</a:t>
            </a:r>
            <a:r>
              <a:rPr lang="zh-TW" altLang="en-US" dirty="0" smtClean="0">
                <a:solidFill>
                  <a:prstClr val="black"/>
                </a:solidFill>
                <a:latin typeface="+mn-ea"/>
              </a:rPr>
              <a:t>提示。</a:t>
            </a:r>
            <a:endParaRPr kumimoji="0" lang="en-US" altLang="zh-TW"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910756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3104" y="1573940"/>
            <a:ext cx="3688080" cy="4898527"/>
          </a:xfrm>
          <a:prstGeom prst="rect">
            <a:avLst/>
          </a:prstGeom>
        </p:spPr>
      </p:pic>
      <p:sp>
        <p:nvSpPr>
          <p:cNvPr id="5" name="文字方塊 4"/>
          <p:cNvSpPr txBox="1"/>
          <p:nvPr/>
        </p:nvSpPr>
        <p:spPr>
          <a:xfrm>
            <a:off x="2964642" y="871399"/>
            <a:ext cx="8648521" cy="769441"/>
          </a:xfrm>
          <a:prstGeom prst="rect">
            <a:avLst/>
          </a:prstGeom>
          <a:solidFill>
            <a:srgbClr val="00B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如果比多次機會，我可以點做好？</a:t>
            </a:r>
            <a:endParaRPr kumimoji="0" lang="zh-HK" altLang="en-US" sz="4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 name="文字方塊 7"/>
          <p:cNvSpPr txBox="1"/>
          <p:nvPr/>
        </p:nvSpPr>
        <p:spPr>
          <a:xfrm>
            <a:off x="8584770" y="5120640"/>
            <a:ext cx="30283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sz="3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10</a:t>
            </a:r>
            <a:r>
              <a:rPr kumimoji="0" lang="zh-TW" altLang="en-US" sz="3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秒思考時間</a:t>
            </a:r>
            <a:endParaRPr kumimoji="0" lang="zh-HK" altLang="en-US" sz="3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endParaRPr>
          </a:p>
        </p:txBody>
      </p:sp>
      <p:pic>
        <p:nvPicPr>
          <p:cNvPr id="9" name="內容版面配置區 3"/>
          <p:cNvPicPr>
            <a:picLocks noGrp="1"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5204270" y="2024200"/>
            <a:ext cx="4382182" cy="301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3FAD6D51-F870-4435-B674-CA291E310335}"/>
              </a:ext>
            </a:extLst>
          </p:cNvPr>
          <p:cNvSpPr txBox="1"/>
          <p:nvPr/>
        </p:nvSpPr>
        <p:spPr>
          <a:xfrm>
            <a:off x="4562610" y="6089163"/>
            <a:ext cx="7050553"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人？ 機？ 物？ 法？ 環？ 時？其他？</a:t>
            </a:r>
            <a:endParaRPr kumimoji="0" lang="zh-HK" altLang="en-US"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763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099F71-BDC6-38A3-0E4B-7AF2C0EF99B6}"/>
              </a:ext>
            </a:extLst>
          </p:cNvPr>
          <p:cNvSpPr>
            <a:spLocks noGrp="1"/>
          </p:cNvSpPr>
          <p:nvPr>
            <p:ph type="title"/>
          </p:nvPr>
        </p:nvSpPr>
        <p:spPr>
          <a:xfrm>
            <a:off x="3536589" y="531976"/>
            <a:ext cx="8115747" cy="1051484"/>
          </a:xfrm>
        </p:spPr>
        <p:txBody>
          <a:bodyPr>
            <a:normAutofit/>
          </a:bodyPr>
          <a:lstStyle/>
          <a:p>
            <a:pPr algn="ctr"/>
            <a:r>
              <a:rPr lang="zh-TW" altLang="en-US" sz="6600" dirty="0">
                <a:ln w="6604" cap="flat" cmpd="sng" algn="ctr">
                  <a:solidFill>
                    <a:srgbClr val="ED7D31"/>
                  </a:solidFill>
                  <a:prstDash val="solid"/>
                  <a:round/>
                </a:ln>
                <a:solidFill>
                  <a:srgbClr val="FFFFFF"/>
                </a:solidFill>
                <a:effectLst>
                  <a:outerShdw dist="38100" dir="2700000" algn="tl">
                    <a:schemeClr val="accent2"/>
                  </a:outerShdw>
                </a:effectLst>
                <a:latin typeface="Calibri" panose="020F0502020204030204" pitchFamily="34" charset="0"/>
                <a:ea typeface="Microsoft YaHei Light" panose="020B0502040204020203" pitchFamily="34" charset="-122"/>
                <a:cs typeface="Times New Roman" panose="02020603050405020304" pitchFamily="18" charset="0"/>
              </a:rPr>
              <a:t>如何 對危險說不？</a:t>
            </a:r>
            <a:endParaRPr lang="en-US" sz="6600" dirty="0"/>
          </a:p>
        </p:txBody>
      </p:sp>
      <p:sp>
        <p:nvSpPr>
          <p:cNvPr id="4" name="投影片編號版面配置區 3">
            <a:extLst>
              <a:ext uri="{FF2B5EF4-FFF2-40B4-BE49-F238E27FC236}">
                <a16:creationId xmlns:a16="http://schemas.microsoft.com/office/drawing/2014/main" id="{6C00FD6B-6DC3-A327-40B6-F6F2CB5EEAD7}"/>
              </a:ext>
            </a:extLst>
          </p:cNvPr>
          <p:cNvSpPr>
            <a:spLocks noGrp="1"/>
          </p:cNvSpPr>
          <p:nvPr>
            <p:ph type="sldNum" sz="quarter" idx="12"/>
          </p:nvPr>
        </p:nvSpPr>
        <p:spPr/>
        <p:txBody>
          <a:bodyPr/>
          <a:lstStyle/>
          <a:p>
            <a:fld id="{FA50095E-8C38-405C-9F17-E18958EBE55D}" type="slidenum">
              <a:rPr lang="zh-HK" altLang="en-US" smtClean="0"/>
              <a:t>18</a:t>
            </a:fld>
            <a:endParaRPr lang="zh-HK" altLang="en-US"/>
          </a:p>
        </p:txBody>
      </p:sp>
      <p:pic>
        <p:nvPicPr>
          <p:cNvPr id="5" name="圖片 4">
            <a:extLst>
              <a:ext uri="{FF2B5EF4-FFF2-40B4-BE49-F238E27FC236}">
                <a16:creationId xmlns:a16="http://schemas.microsoft.com/office/drawing/2014/main" id="{F77E2C04-A98F-EA40-268D-3EF8EDDD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0715" y="359545"/>
            <a:ext cx="2175874" cy="1499823"/>
          </a:xfrm>
          <a:prstGeom prst="rect">
            <a:avLst/>
          </a:prstGeom>
        </p:spPr>
      </p:pic>
      <p:sp>
        <p:nvSpPr>
          <p:cNvPr id="7" name="文字方塊 6">
            <a:extLst>
              <a:ext uri="{FF2B5EF4-FFF2-40B4-BE49-F238E27FC236}">
                <a16:creationId xmlns:a16="http://schemas.microsoft.com/office/drawing/2014/main" id="{F8B12B0E-8D74-EE16-0E0B-19596C50AA67}"/>
              </a:ext>
            </a:extLst>
          </p:cNvPr>
          <p:cNvSpPr txBox="1"/>
          <p:nvPr/>
        </p:nvSpPr>
        <p:spPr>
          <a:xfrm>
            <a:off x="1360715" y="2108204"/>
            <a:ext cx="6097464" cy="459421"/>
          </a:xfrm>
          <a:prstGeom prst="rect">
            <a:avLst/>
          </a:prstGeom>
          <a:noFill/>
        </p:spPr>
        <p:txBody>
          <a:bodyPr wrap="square">
            <a:spAutoFit/>
          </a:bodyPr>
          <a:lstStyle/>
          <a:p>
            <a:pPr lvl="0">
              <a:lnSpc>
                <a:spcPct val="107000"/>
              </a:lnSpc>
            </a:pPr>
            <a:r>
              <a:rPr lang="en-US" altLang="zh-TW" sz="2400" b="1" dirty="0">
                <a:solidFill>
                  <a:srgbClr val="0070C0"/>
                </a:solidFill>
                <a:effectLst/>
                <a:latin typeface="+mn-ea"/>
                <a:cs typeface="Times New Roman" panose="02020603050405020304" pitchFamily="18" charset="0"/>
              </a:rPr>
              <a:t>1) </a:t>
            </a:r>
            <a:r>
              <a:rPr lang="zh-TW" sz="2400" b="1" dirty="0">
                <a:solidFill>
                  <a:srgbClr val="0070C0"/>
                </a:solidFill>
                <a:effectLst/>
                <a:latin typeface="+mn-ea"/>
                <a:cs typeface="Times New Roman" panose="02020603050405020304" pitchFamily="18" charset="0"/>
              </a:rPr>
              <a:t>不斷學習安全知識及吸收經驗</a:t>
            </a:r>
            <a:r>
              <a:rPr lang="en-US" altLang="zh-TW" sz="2400" b="1" dirty="0">
                <a:solidFill>
                  <a:srgbClr val="0070C0"/>
                </a:solidFill>
                <a:effectLst/>
                <a:latin typeface="+mn-ea"/>
                <a:cs typeface="Times New Roman" panose="02020603050405020304" pitchFamily="18" charset="0"/>
              </a:rPr>
              <a:t> ! </a:t>
            </a:r>
          </a:p>
        </p:txBody>
      </p:sp>
      <p:sp>
        <p:nvSpPr>
          <p:cNvPr id="15" name="文字方塊 14">
            <a:extLst>
              <a:ext uri="{FF2B5EF4-FFF2-40B4-BE49-F238E27FC236}">
                <a16:creationId xmlns:a16="http://schemas.microsoft.com/office/drawing/2014/main" id="{D58D3106-CD53-1F57-080F-2658EFE02A26}"/>
              </a:ext>
            </a:extLst>
          </p:cNvPr>
          <p:cNvSpPr txBox="1"/>
          <p:nvPr/>
        </p:nvSpPr>
        <p:spPr>
          <a:xfrm>
            <a:off x="1694717" y="2569616"/>
            <a:ext cx="9821335" cy="459421"/>
          </a:xfrm>
          <a:prstGeom prst="rect">
            <a:avLst/>
          </a:prstGeom>
          <a:noFill/>
        </p:spPr>
        <p:txBody>
          <a:bodyPr wrap="square">
            <a:spAutoFit/>
          </a:bodyPr>
          <a:lstStyle/>
          <a:p>
            <a:pPr marL="0" lvl="0" indent="0">
              <a:lnSpc>
                <a:spcPct val="107000"/>
              </a:lnSpc>
              <a:buNone/>
              <a:tabLst>
                <a:tab pos="447675" algn="l"/>
              </a:tabLst>
            </a:pPr>
            <a:r>
              <a:rPr lang="en-US" altLang="zh-TW" sz="2400" b="1" dirty="0">
                <a:solidFill>
                  <a:schemeClr val="accent6"/>
                </a:solidFill>
                <a:effectLst/>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遇到有安全問題、就多詢問！問多啲、識多啲</a:t>
            </a:r>
            <a:r>
              <a:rPr lang="en-US" altLang="zh-TW" sz="2400" b="1" dirty="0">
                <a:solidFill>
                  <a:schemeClr val="accent6"/>
                </a:solidFill>
                <a:effectLst/>
                <a:latin typeface="+mn-ea"/>
                <a:cs typeface="Times New Roman" panose="02020603050405020304" pitchFamily="18" charset="0"/>
              </a:rPr>
              <a:t>)</a:t>
            </a:r>
            <a:endParaRPr lang="en-US" sz="2400" b="1" dirty="0">
              <a:solidFill>
                <a:schemeClr val="accent6"/>
              </a:solidFill>
              <a:effectLst/>
              <a:latin typeface="+mn-ea"/>
              <a:cs typeface="Times New Roman" panose="02020603050405020304" pitchFamily="18" charset="0"/>
            </a:endParaRPr>
          </a:p>
        </p:txBody>
      </p:sp>
      <p:sp>
        <p:nvSpPr>
          <p:cNvPr id="17" name="文字方塊 16">
            <a:extLst>
              <a:ext uri="{FF2B5EF4-FFF2-40B4-BE49-F238E27FC236}">
                <a16:creationId xmlns:a16="http://schemas.microsoft.com/office/drawing/2014/main" id="{5991B470-E7D1-58FB-A6D1-DF259065EFFB}"/>
              </a:ext>
            </a:extLst>
          </p:cNvPr>
          <p:cNvSpPr txBox="1"/>
          <p:nvPr/>
        </p:nvSpPr>
        <p:spPr>
          <a:xfrm>
            <a:off x="1359251" y="3110308"/>
            <a:ext cx="6097464" cy="461665"/>
          </a:xfrm>
          <a:prstGeom prst="rect">
            <a:avLst/>
          </a:prstGeom>
          <a:noFill/>
        </p:spPr>
        <p:txBody>
          <a:bodyPr wrap="square">
            <a:spAutoFit/>
          </a:bodyPr>
          <a:lstStyle/>
          <a:p>
            <a:r>
              <a:rPr lang="en-US" altLang="zh-TW" sz="2400" b="1" dirty="0">
                <a:solidFill>
                  <a:srgbClr val="2E75B6"/>
                </a:solidFill>
                <a:effectLst/>
                <a:latin typeface="+mn-ea"/>
                <a:cs typeface="Times New Roman" panose="02020603050405020304" pitchFamily="18" charset="0"/>
              </a:rPr>
              <a:t>2) </a:t>
            </a:r>
            <a:r>
              <a:rPr lang="zh-TW" sz="2400" b="1" dirty="0">
                <a:solidFill>
                  <a:srgbClr val="2E75B6"/>
                </a:solidFill>
                <a:effectLst/>
                <a:latin typeface="+mn-ea"/>
                <a:cs typeface="Times New Roman" panose="02020603050405020304" pitchFamily="18" charset="0"/>
              </a:rPr>
              <a:t>先觀察工作環境 及 評估工作區安全情況</a:t>
            </a:r>
            <a:r>
              <a:rPr lang="en-US" altLang="zh-TW" sz="2400" b="1" dirty="0">
                <a:solidFill>
                  <a:srgbClr val="2E75B6"/>
                </a:solidFill>
                <a:effectLst/>
                <a:latin typeface="+mn-ea"/>
                <a:cs typeface="Times New Roman" panose="02020603050405020304" pitchFamily="18" charset="0"/>
              </a:rPr>
              <a:t> ?</a:t>
            </a:r>
            <a:r>
              <a:rPr lang="zh-TW" sz="2400" dirty="0">
                <a:solidFill>
                  <a:srgbClr val="2E75B6"/>
                </a:solidFill>
                <a:effectLst/>
                <a:latin typeface="+mn-ea"/>
                <a:cs typeface="Times New Roman" panose="02020603050405020304" pitchFamily="18" charset="0"/>
              </a:rPr>
              <a:t> </a:t>
            </a:r>
            <a:endParaRPr lang="en-US" sz="2400" dirty="0"/>
          </a:p>
        </p:txBody>
      </p:sp>
      <p:sp>
        <p:nvSpPr>
          <p:cNvPr id="19" name="文字方塊 18">
            <a:extLst>
              <a:ext uri="{FF2B5EF4-FFF2-40B4-BE49-F238E27FC236}">
                <a16:creationId xmlns:a16="http://schemas.microsoft.com/office/drawing/2014/main" id="{07F425E4-523C-90A4-2BA6-B2EB3CA0AA44}"/>
              </a:ext>
            </a:extLst>
          </p:cNvPr>
          <p:cNvSpPr txBox="1"/>
          <p:nvPr/>
        </p:nvSpPr>
        <p:spPr>
          <a:xfrm>
            <a:off x="1694716" y="3562896"/>
            <a:ext cx="10236026" cy="487506"/>
          </a:xfrm>
          <a:prstGeom prst="rect">
            <a:avLst/>
          </a:prstGeom>
          <a:noFill/>
        </p:spPr>
        <p:txBody>
          <a:bodyPr wrap="square">
            <a:spAutoFit/>
          </a:bodyPr>
          <a:lstStyle/>
          <a:p>
            <a:pPr marL="0" lvl="0" indent="0">
              <a:lnSpc>
                <a:spcPct val="107000"/>
              </a:lnSpc>
              <a:buNone/>
              <a:tabLst>
                <a:tab pos="447675" algn="l"/>
              </a:tabLst>
            </a:pPr>
            <a:r>
              <a:rPr lang="en-US" altLang="zh-TW" sz="2400" b="1" dirty="0">
                <a:solidFill>
                  <a:schemeClr val="accent6"/>
                </a:solidFill>
                <a:effectLst/>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找出何謂危險</a:t>
            </a:r>
            <a:r>
              <a:rPr lang="en-US" altLang="zh-TW" sz="2400" b="1" dirty="0">
                <a:solidFill>
                  <a:schemeClr val="accent6"/>
                </a:solidFill>
                <a:effectLst/>
                <a:latin typeface="+mn-ea"/>
                <a:cs typeface="Times New Roman" panose="02020603050405020304" pitchFamily="18" charset="0"/>
              </a:rPr>
              <a:t>? </a:t>
            </a:r>
            <a:r>
              <a:rPr lang="zh-TW" sz="2400" b="1" dirty="0">
                <a:solidFill>
                  <a:schemeClr val="accent6"/>
                </a:solidFill>
                <a:effectLst/>
                <a:latin typeface="+mn-ea"/>
                <a:cs typeface="Times New Roman" panose="02020603050405020304" pitchFamily="18" charset="0"/>
              </a:rPr>
              <a:t>何謂安全</a:t>
            </a:r>
            <a:r>
              <a:rPr lang="en-US" altLang="zh-TW" sz="2400" b="1" dirty="0">
                <a:solidFill>
                  <a:schemeClr val="accent6"/>
                </a:solidFill>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 需考慮 人、機、物、法、環 因素方式去思考</a:t>
            </a:r>
            <a:r>
              <a:rPr lang="en-US" altLang="zh-TW" sz="2400" b="1" dirty="0" smtClean="0">
                <a:solidFill>
                  <a:schemeClr val="accent6"/>
                </a:solidFill>
                <a:effectLst/>
                <a:latin typeface="+mn-ea"/>
                <a:cs typeface="Times New Roman" panose="02020603050405020304" pitchFamily="18" charset="0"/>
              </a:rPr>
              <a:t>!)</a:t>
            </a:r>
            <a:endParaRPr lang="en-US" sz="2400" b="1" dirty="0">
              <a:solidFill>
                <a:schemeClr val="accent6"/>
              </a:solidFill>
              <a:effectLst/>
              <a:latin typeface="+mn-ea"/>
              <a:cs typeface="Times New Roman" panose="02020603050405020304" pitchFamily="18" charset="0"/>
            </a:endParaRPr>
          </a:p>
        </p:txBody>
      </p:sp>
      <p:sp>
        <p:nvSpPr>
          <p:cNvPr id="21" name="文字方塊 20">
            <a:extLst>
              <a:ext uri="{FF2B5EF4-FFF2-40B4-BE49-F238E27FC236}">
                <a16:creationId xmlns:a16="http://schemas.microsoft.com/office/drawing/2014/main" id="{047CFBCB-1DEC-C9FE-D83E-A22201734160}"/>
              </a:ext>
            </a:extLst>
          </p:cNvPr>
          <p:cNvSpPr txBox="1"/>
          <p:nvPr/>
        </p:nvSpPr>
        <p:spPr>
          <a:xfrm>
            <a:off x="1360714" y="4164459"/>
            <a:ext cx="10236025" cy="461665"/>
          </a:xfrm>
          <a:prstGeom prst="rect">
            <a:avLst/>
          </a:prstGeom>
          <a:noFill/>
        </p:spPr>
        <p:txBody>
          <a:bodyPr wrap="square">
            <a:spAutoFit/>
          </a:bodyPr>
          <a:lstStyle/>
          <a:p>
            <a:r>
              <a:rPr lang="en-US" altLang="zh-TW" sz="2400" b="1" dirty="0">
                <a:solidFill>
                  <a:srgbClr val="0070C0"/>
                </a:solidFill>
                <a:effectLst/>
                <a:latin typeface="+mn-ea"/>
                <a:cs typeface="Times New Roman" panose="02020603050405020304" pitchFamily="18" charset="0"/>
              </a:rPr>
              <a:t>3) </a:t>
            </a:r>
            <a:r>
              <a:rPr lang="zh-TW" sz="2400" b="1" dirty="0">
                <a:solidFill>
                  <a:srgbClr val="0070C0"/>
                </a:solidFill>
                <a:effectLst/>
                <a:latin typeface="+mn-ea"/>
                <a:cs typeface="Times New Roman" panose="02020603050405020304" pitchFamily="18" charset="0"/>
              </a:rPr>
              <a:t>是否要做足開工前檢查</a:t>
            </a:r>
            <a:r>
              <a:rPr lang="en-US" altLang="zh-TW" sz="2400" b="1" dirty="0">
                <a:solidFill>
                  <a:srgbClr val="0070C0"/>
                </a:solidFill>
                <a:effectLst/>
                <a:latin typeface="+mn-ea"/>
                <a:cs typeface="Times New Roman" panose="02020603050405020304" pitchFamily="18" charset="0"/>
              </a:rPr>
              <a:t> ? </a:t>
            </a:r>
            <a:r>
              <a:rPr lang="zh-TW" sz="2400" b="1" dirty="0">
                <a:solidFill>
                  <a:srgbClr val="0070C0"/>
                </a:solidFill>
                <a:effectLst/>
                <a:latin typeface="+mn-ea"/>
                <a:cs typeface="Times New Roman" panose="02020603050405020304" pitchFamily="18" charset="0"/>
              </a:rPr>
              <a:t>找出最危險及致命部份來檢查</a:t>
            </a:r>
            <a:r>
              <a:rPr lang="en-US" altLang="zh-TW" sz="2400" b="1" dirty="0">
                <a:solidFill>
                  <a:srgbClr val="0070C0"/>
                </a:solidFill>
                <a:effectLst/>
                <a:latin typeface="+mn-ea"/>
                <a:cs typeface="Times New Roman" panose="02020603050405020304" pitchFamily="18" charset="0"/>
              </a:rPr>
              <a:t>?</a:t>
            </a:r>
            <a:r>
              <a:rPr lang="en-US" sz="2400" dirty="0">
                <a:solidFill>
                  <a:srgbClr val="0070C0"/>
                </a:solidFill>
                <a:effectLst/>
                <a:latin typeface="+mn-ea"/>
                <a:cs typeface="Times New Roman" panose="02020603050405020304" pitchFamily="18" charset="0"/>
              </a:rPr>
              <a:t> </a:t>
            </a:r>
            <a:endParaRPr lang="en-US" sz="2400" dirty="0"/>
          </a:p>
        </p:txBody>
      </p:sp>
      <p:sp>
        <p:nvSpPr>
          <p:cNvPr id="23" name="文字方塊 22">
            <a:extLst>
              <a:ext uri="{FF2B5EF4-FFF2-40B4-BE49-F238E27FC236}">
                <a16:creationId xmlns:a16="http://schemas.microsoft.com/office/drawing/2014/main" id="{7C797FD3-BE06-856A-D9B5-2C5BE4D6E602}"/>
              </a:ext>
            </a:extLst>
          </p:cNvPr>
          <p:cNvSpPr txBox="1"/>
          <p:nvPr/>
        </p:nvSpPr>
        <p:spPr>
          <a:xfrm>
            <a:off x="1694717" y="4662179"/>
            <a:ext cx="6097464" cy="461665"/>
          </a:xfrm>
          <a:prstGeom prst="rect">
            <a:avLst/>
          </a:prstGeom>
          <a:noFill/>
        </p:spPr>
        <p:txBody>
          <a:bodyPr wrap="square">
            <a:spAutoFit/>
          </a:bodyPr>
          <a:lstStyle/>
          <a:p>
            <a:r>
              <a:rPr lang="en-US" sz="2400" b="1" dirty="0">
                <a:solidFill>
                  <a:schemeClr val="accent6"/>
                </a:solidFill>
                <a:effectLst/>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做足啲、問多</a:t>
            </a:r>
            <a:r>
              <a:rPr lang="en-US" sz="2400" b="1" dirty="0">
                <a:solidFill>
                  <a:schemeClr val="accent6"/>
                </a:solidFill>
                <a:effectLst/>
                <a:latin typeface="+mn-ea"/>
                <a:cs typeface="Times New Roman" panose="02020603050405020304" pitchFamily="18" charset="0"/>
              </a:rPr>
              <a:t>D</a:t>
            </a:r>
            <a:r>
              <a:rPr lang="zh-TW" sz="2400" b="1" dirty="0">
                <a:solidFill>
                  <a:schemeClr val="accent6"/>
                </a:solidFill>
                <a:effectLst/>
                <a:latin typeface="+mn-ea"/>
                <a:cs typeface="Times New Roman" panose="02020603050405020304" pitchFamily="18" charset="0"/>
              </a:rPr>
              <a:t>、安全</a:t>
            </a:r>
            <a:r>
              <a:rPr lang="en-US" sz="2400" b="1" dirty="0">
                <a:solidFill>
                  <a:schemeClr val="accent6"/>
                </a:solidFill>
                <a:effectLst/>
                <a:latin typeface="+mn-ea"/>
                <a:cs typeface="Times New Roman" panose="02020603050405020304" pitchFamily="18" charset="0"/>
              </a:rPr>
              <a:t>D!)</a:t>
            </a:r>
            <a:endParaRPr lang="en-US" sz="2400" b="1" dirty="0">
              <a:solidFill>
                <a:schemeClr val="accent6"/>
              </a:solidFill>
            </a:endParaRPr>
          </a:p>
        </p:txBody>
      </p:sp>
      <p:sp>
        <p:nvSpPr>
          <p:cNvPr id="25" name="文字方塊 24">
            <a:extLst>
              <a:ext uri="{FF2B5EF4-FFF2-40B4-BE49-F238E27FC236}">
                <a16:creationId xmlns:a16="http://schemas.microsoft.com/office/drawing/2014/main" id="{111B30BA-A3AA-9562-C7CE-1534CEC649E0}"/>
              </a:ext>
            </a:extLst>
          </p:cNvPr>
          <p:cNvSpPr txBox="1"/>
          <p:nvPr/>
        </p:nvSpPr>
        <p:spPr>
          <a:xfrm>
            <a:off x="1360715" y="5218860"/>
            <a:ext cx="6096000" cy="461665"/>
          </a:xfrm>
          <a:prstGeom prst="rect">
            <a:avLst/>
          </a:prstGeom>
          <a:noFill/>
        </p:spPr>
        <p:txBody>
          <a:bodyPr wrap="square">
            <a:spAutoFit/>
          </a:bodyPr>
          <a:lstStyle/>
          <a:p>
            <a:r>
              <a:rPr lang="en-US" altLang="zh-TW" sz="2400" b="1" dirty="0">
                <a:solidFill>
                  <a:srgbClr val="0070C0"/>
                </a:solidFill>
                <a:effectLst/>
                <a:latin typeface="+mn-ea"/>
                <a:cs typeface="Times New Roman" panose="02020603050405020304" pitchFamily="18" charset="0"/>
              </a:rPr>
              <a:t>4) </a:t>
            </a:r>
            <a:r>
              <a:rPr lang="zh-TW" sz="2400" b="1" dirty="0">
                <a:solidFill>
                  <a:srgbClr val="0070C0"/>
                </a:solidFill>
                <a:effectLst/>
                <a:latin typeface="+mn-ea"/>
                <a:cs typeface="Times New Roman" panose="02020603050405020304" pitchFamily="18" charset="0"/>
              </a:rPr>
              <a:t>遇到有重大風險，應停止工作</a:t>
            </a:r>
            <a:r>
              <a:rPr lang="zh-TW" sz="2400" dirty="0">
                <a:solidFill>
                  <a:srgbClr val="0070C0"/>
                </a:solidFill>
                <a:effectLst/>
                <a:latin typeface="+mn-ea"/>
                <a:cs typeface="Times New Roman" panose="02020603050405020304" pitchFamily="18" charset="0"/>
              </a:rPr>
              <a:t> </a:t>
            </a:r>
            <a:r>
              <a:rPr lang="zh-TW" sz="2400" b="1" dirty="0">
                <a:solidFill>
                  <a:srgbClr val="0070C0"/>
                </a:solidFill>
                <a:effectLst/>
                <a:latin typeface="+mn-ea"/>
                <a:cs typeface="Times New Roman" panose="02020603050405020304" pitchFamily="18" charset="0"/>
              </a:rPr>
              <a:t>尋求協助 </a:t>
            </a:r>
            <a:r>
              <a:rPr lang="en-US" sz="2400" b="1" dirty="0">
                <a:solidFill>
                  <a:srgbClr val="0070C0"/>
                </a:solidFill>
                <a:effectLst/>
                <a:latin typeface="+mn-ea"/>
                <a:cs typeface="Times New Roman" panose="02020603050405020304" pitchFamily="18" charset="0"/>
              </a:rPr>
              <a:t>!</a:t>
            </a:r>
            <a:r>
              <a:rPr lang="en-US" sz="2400" dirty="0">
                <a:solidFill>
                  <a:srgbClr val="0070C0"/>
                </a:solidFill>
                <a:effectLst/>
                <a:latin typeface="+mn-ea"/>
                <a:cs typeface="Times New Roman" panose="02020603050405020304" pitchFamily="18" charset="0"/>
              </a:rPr>
              <a:t> </a:t>
            </a:r>
            <a:endParaRPr lang="en-US" sz="2400" dirty="0"/>
          </a:p>
        </p:txBody>
      </p:sp>
      <p:sp>
        <p:nvSpPr>
          <p:cNvPr id="27" name="文字方塊 26">
            <a:extLst>
              <a:ext uri="{FF2B5EF4-FFF2-40B4-BE49-F238E27FC236}">
                <a16:creationId xmlns:a16="http://schemas.microsoft.com/office/drawing/2014/main" id="{62296051-C57E-03C4-656B-9938C0ECBF89}"/>
              </a:ext>
            </a:extLst>
          </p:cNvPr>
          <p:cNvSpPr txBox="1"/>
          <p:nvPr/>
        </p:nvSpPr>
        <p:spPr>
          <a:xfrm>
            <a:off x="1694716" y="5675612"/>
            <a:ext cx="9952997" cy="854593"/>
          </a:xfrm>
          <a:prstGeom prst="rect">
            <a:avLst/>
          </a:prstGeom>
          <a:noFill/>
        </p:spPr>
        <p:txBody>
          <a:bodyPr wrap="square">
            <a:spAutoFit/>
          </a:bodyPr>
          <a:lstStyle/>
          <a:p>
            <a:pPr marL="0" lvl="0" indent="0">
              <a:lnSpc>
                <a:spcPct val="107000"/>
              </a:lnSpc>
              <a:buNone/>
              <a:tabLst>
                <a:tab pos="447675" algn="l"/>
              </a:tabLst>
            </a:pPr>
            <a:r>
              <a:rPr lang="en-US" altLang="zh-TW" sz="2400" b="1" dirty="0">
                <a:solidFill>
                  <a:schemeClr val="accent6"/>
                </a:solidFill>
                <a:effectLst/>
                <a:latin typeface="+mn-ea"/>
                <a:cs typeface="Times New Roman" panose="02020603050405020304" pitchFamily="18" charset="0"/>
              </a:rPr>
              <a:t>(</a:t>
            </a:r>
            <a:r>
              <a:rPr lang="zh-TW" sz="2400" b="1" dirty="0">
                <a:solidFill>
                  <a:schemeClr val="accent6"/>
                </a:solidFill>
                <a:effectLst/>
                <a:latin typeface="+mn-ea"/>
                <a:cs typeface="Times New Roman" panose="02020603050405020304" pitchFamily="18" charset="0"/>
              </a:rPr>
              <a:t>如果自己沒有能力應對風險、就應該拿出勇氣來對危險說不 ！向上級解釋相關工作風險</a:t>
            </a:r>
            <a:r>
              <a:rPr lang="en-US" sz="2400" b="1" dirty="0">
                <a:solidFill>
                  <a:schemeClr val="accent6"/>
                </a:solidFill>
                <a:effectLst/>
                <a:latin typeface="+mn-ea"/>
                <a:cs typeface="Times New Roman" panose="02020603050405020304" pitchFamily="18" charset="0"/>
              </a:rPr>
              <a:t>, </a:t>
            </a:r>
            <a:r>
              <a:rPr lang="zh-TW" sz="2400" b="1" dirty="0">
                <a:solidFill>
                  <a:schemeClr val="accent6"/>
                </a:solidFill>
                <a:effectLst/>
                <a:latin typeface="+mn-ea"/>
                <a:cs typeface="Times New Roman" panose="02020603050405020304" pitchFamily="18" charset="0"/>
              </a:rPr>
              <a:t>尋求協助解決相關安全問題</a:t>
            </a:r>
            <a:r>
              <a:rPr lang="en-US" altLang="zh-TW" sz="2400" b="1" dirty="0">
                <a:solidFill>
                  <a:schemeClr val="accent6"/>
                </a:solidFill>
                <a:effectLst/>
                <a:latin typeface="+mn-ea"/>
                <a:cs typeface="Times New Roman" panose="02020603050405020304" pitchFamily="18" charset="0"/>
              </a:rPr>
              <a:t>!)</a:t>
            </a:r>
            <a:endParaRPr lang="en-US" sz="3200" b="1" dirty="0">
              <a:solidFill>
                <a:schemeClr val="accent6"/>
              </a:solidFill>
              <a:latin typeface="+mn-ea"/>
            </a:endParaRPr>
          </a:p>
        </p:txBody>
      </p:sp>
    </p:spTree>
    <p:extLst>
      <p:ext uri="{BB962C8B-B14F-4D97-AF65-F5344CB8AC3E}">
        <p14:creationId xmlns:p14="http://schemas.microsoft.com/office/powerpoint/2010/main" val="392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9" grpId="0"/>
      <p:bldP spid="21" grpId="0"/>
      <p:bldP spid="23" grpId="0"/>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099F71-BDC6-38A3-0E4B-7AF2C0EF99B6}"/>
              </a:ext>
            </a:extLst>
          </p:cNvPr>
          <p:cNvSpPr>
            <a:spLocks noGrp="1"/>
          </p:cNvSpPr>
          <p:nvPr>
            <p:ph type="title"/>
          </p:nvPr>
        </p:nvSpPr>
        <p:spPr>
          <a:xfrm>
            <a:off x="1399234" y="255094"/>
            <a:ext cx="10412300" cy="903816"/>
          </a:xfrm>
        </p:spPr>
        <p:txBody>
          <a:bodyPr>
            <a:noAutofit/>
          </a:bodyPr>
          <a:lstStyle/>
          <a:p>
            <a:pPr algn="ctr"/>
            <a:r>
              <a:rPr lang="zh-TW" altLang="en-US" sz="4400" dirty="0" smtClean="0">
                <a:ln w="6604" cap="flat" cmpd="sng" algn="ctr">
                  <a:solidFill>
                    <a:srgbClr val="ED7D31"/>
                  </a:solidFill>
                  <a:prstDash val="solid"/>
                  <a:round/>
                </a:ln>
                <a:solidFill>
                  <a:srgbClr val="FFFFFF"/>
                </a:solidFill>
                <a:effectLst>
                  <a:outerShdw dist="38100" dir="2700000" algn="tl">
                    <a:schemeClr val="accent2"/>
                  </a:outerShdw>
                </a:effectLst>
                <a:latin typeface="Calibri" panose="020F0502020204030204" pitchFamily="34" charset="0"/>
                <a:ea typeface="Microsoft YaHei Light" panose="020B0502040204020203" pitchFamily="34" charset="-122"/>
                <a:cs typeface="Times New Roman" panose="02020603050405020304" pitchFamily="18" charset="0"/>
              </a:rPr>
              <a:t>另外我們也應多關注</a:t>
            </a:r>
            <a:r>
              <a:rPr lang="zh-TW" altLang="en-US" sz="4400" dirty="0">
                <a:ln w="6604" cap="flat" cmpd="sng" algn="ctr">
                  <a:solidFill>
                    <a:srgbClr val="ED7D31"/>
                  </a:solidFill>
                  <a:prstDash val="solid"/>
                  <a:round/>
                </a:ln>
                <a:solidFill>
                  <a:srgbClr val="FFFFFF"/>
                </a:solidFill>
                <a:effectLst>
                  <a:outerShdw dist="38100" dir="2700000" algn="tl">
                    <a:schemeClr val="accent2"/>
                  </a:outerShdw>
                </a:effectLst>
                <a:latin typeface="Calibri" panose="020F0502020204030204" pitchFamily="34" charset="0"/>
                <a:ea typeface="Microsoft YaHei Light" panose="020B0502040204020203" pitchFamily="34" charset="-122"/>
                <a:cs typeface="Times New Roman" panose="02020603050405020304" pitchFamily="18" charset="0"/>
              </a:rPr>
              <a:t>工人的職業</a:t>
            </a:r>
            <a:r>
              <a:rPr lang="zh-TW" altLang="en-US" sz="4400" dirty="0" smtClean="0">
                <a:ln w="6604" cap="flat" cmpd="sng" algn="ctr">
                  <a:solidFill>
                    <a:srgbClr val="ED7D31"/>
                  </a:solidFill>
                  <a:prstDash val="solid"/>
                  <a:round/>
                </a:ln>
                <a:solidFill>
                  <a:srgbClr val="FFFFFF"/>
                </a:solidFill>
                <a:effectLst>
                  <a:outerShdw dist="38100" dir="2700000" algn="tl">
                    <a:schemeClr val="accent2"/>
                  </a:outerShdw>
                </a:effectLst>
                <a:latin typeface="Calibri" panose="020F0502020204030204" pitchFamily="34" charset="0"/>
                <a:ea typeface="Microsoft YaHei Light" panose="020B0502040204020203" pitchFamily="34" charset="-122"/>
                <a:cs typeface="Times New Roman" panose="02020603050405020304" pitchFamily="18" charset="0"/>
              </a:rPr>
              <a:t>健康</a:t>
            </a:r>
            <a:endParaRPr lang="en-US" sz="4400" dirty="0"/>
          </a:p>
        </p:txBody>
      </p:sp>
      <p:sp>
        <p:nvSpPr>
          <p:cNvPr id="4" name="投影片編號版面配置區 3">
            <a:extLst>
              <a:ext uri="{FF2B5EF4-FFF2-40B4-BE49-F238E27FC236}">
                <a16:creationId xmlns:a16="http://schemas.microsoft.com/office/drawing/2014/main" id="{6C00FD6B-6DC3-A327-40B6-F6F2CB5EEAD7}"/>
              </a:ext>
            </a:extLst>
          </p:cNvPr>
          <p:cNvSpPr>
            <a:spLocks noGrp="1"/>
          </p:cNvSpPr>
          <p:nvPr>
            <p:ph type="sldNum" sz="quarter" idx="12"/>
          </p:nvPr>
        </p:nvSpPr>
        <p:spPr/>
        <p:txBody>
          <a:bodyPr/>
          <a:lstStyle/>
          <a:p>
            <a:fld id="{FA50095E-8C38-405C-9F17-E18958EBE55D}" type="slidenum">
              <a:rPr lang="zh-HK" altLang="en-US" smtClean="0"/>
              <a:t>19</a:t>
            </a:fld>
            <a:endParaRPr lang="zh-HK" altLang="en-US"/>
          </a:p>
        </p:txBody>
      </p:sp>
      <p:pic>
        <p:nvPicPr>
          <p:cNvPr id="3" name="圖片 2"/>
          <p:cNvPicPr>
            <a:picLocks noChangeAspect="1"/>
          </p:cNvPicPr>
          <p:nvPr/>
        </p:nvPicPr>
        <p:blipFill rotWithShape="1">
          <a:blip r:embed="rId3"/>
          <a:srcRect l="50323" t="64803" r="12708" b="7031"/>
          <a:stretch/>
        </p:blipFill>
        <p:spPr>
          <a:xfrm>
            <a:off x="5137826" y="2343132"/>
            <a:ext cx="6827196" cy="2976664"/>
          </a:xfrm>
          <a:prstGeom prst="rect">
            <a:avLst/>
          </a:prstGeom>
        </p:spPr>
      </p:pic>
      <p:pic>
        <p:nvPicPr>
          <p:cNvPr id="6" name="圖片 5"/>
          <p:cNvPicPr>
            <a:picLocks noChangeAspect="1"/>
          </p:cNvPicPr>
          <p:nvPr/>
        </p:nvPicPr>
        <p:blipFill rotWithShape="1">
          <a:blip r:embed="rId4" cstate="email">
            <a:extLst>
              <a:ext uri="{28A0092B-C50C-407E-A947-70E740481C1C}">
                <a14:useLocalDpi xmlns:a14="http://schemas.microsoft.com/office/drawing/2010/main"/>
              </a:ext>
            </a:extLst>
          </a:blip>
          <a:srcRect l="36505" t="17762" r="37415" b="23449"/>
          <a:stretch/>
        </p:blipFill>
        <p:spPr>
          <a:xfrm>
            <a:off x="953312" y="1404972"/>
            <a:ext cx="3999687" cy="5232751"/>
          </a:xfrm>
          <a:prstGeom prst="rect">
            <a:avLst/>
          </a:prstGeom>
        </p:spPr>
      </p:pic>
      <p:sp>
        <p:nvSpPr>
          <p:cNvPr id="16" name="文字方塊 15"/>
          <p:cNvSpPr txBox="1"/>
          <p:nvPr/>
        </p:nvSpPr>
        <p:spPr>
          <a:xfrm>
            <a:off x="6009460" y="5565858"/>
            <a:ext cx="5064327" cy="369332"/>
          </a:xfrm>
          <a:prstGeom prst="rect">
            <a:avLst/>
          </a:prstGeom>
          <a:noFill/>
        </p:spPr>
        <p:txBody>
          <a:bodyPr wrap="square" rtlCol="0">
            <a:spAutoFit/>
          </a:bodyPr>
          <a:lstStyle/>
          <a:p>
            <a:pPr lvl="0" algn="ctr">
              <a:defRPr/>
            </a:pPr>
            <a:r>
              <a:rPr kumimoji="0" lang="zh-TW" altLang="en-US" b="0" i="0" u="none" strike="noStrike" kern="1200" cap="none" spc="0" normalizeH="0" baseline="0" noProof="0" dirty="0">
                <a:ln>
                  <a:noFill/>
                </a:ln>
                <a:solidFill>
                  <a:prstClr val="black"/>
                </a:solidFill>
                <a:effectLst/>
                <a:uLnTx/>
                <a:uFillTx/>
                <a:latin typeface="Calibri"/>
                <a:ea typeface="新細明體" panose="02020500000000000000" pitchFamily="18" charset="-120"/>
              </a:rPr>
              <a:t>資料來源</a:t>
            </a:r>
            <a:r>
              <a:rPr lang="en-US" altLang="zh-TW" dirty="0" smtClean="0">
                <a:solidFill>
                  <a:prstClr val="black"/>
                </a:solidFill>
                <a:ea typeface="新細明體" panose="02020500000000000000" pitchFamily="18" charset="-120"/>
              </a:rPr>
              <a:t>︰</a:t>
            </a:r>
            <a:r>
              <a:rPr lang="zh-HK" altLang="en-US" dirty="0">
                <a:solidFill>
                  <a:prstClr val="black"/>
                </a:solidFill>
                <a:ea typeface="新細明體" panose="02020500000000000000" pitchFamily="18" charset="-120"/>
              </a:rPr>
              <a:t>勞工處</a:t>
            </a:r>
          </a:p>
        </p:txBody>
      </p:sp>
    </p:spTree>
    <p:extLst>
      <p:ext uri="{BB962C8B-B14F-4D97-AF65-F5344CB8AC3E}">
        <p14:creationId xmlns:p14="http://schemas.microsoft.com/office/powerpoint/2010/main" val="2477604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p:nvPr/>
        </p:nvSpPr>
        <p:spPr>
          <a:xfrm>
            <a:off x="0" y="993531"/>
            <a:ext cx="12191999" cy="58570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latin typeface="+mn-ea"/>
            </a:endParaRPr>
          </a:p>
        </p:txBody>
      </p:sp>
      <p:sp>
        <p:nvSpPr>
          <p:cNvPr id="2" name="標題 1"/>
          <p:cNvSpPr>
            <a:spLocks noGrp="1"/>
          </p:cNvSpPr>
          <p:nvPr>
            <p:ph type="title"/>
          </p:nvPr>
        </p:nvSpPr>
        <p:spPr>
          <a:xfrm>
            <a:off x="3150607" y="619830"/>
            <a:ext cx="4263566" cy="1152801"/>
          </a:xfrm>
        </p:spPr>
        <p:txBody>
          <a:bodyPr/>
          <a:lstStyle/>
          <a:p>
            <a:pPr algn="ctr"/>
            <a:r>
              <a:rPr lang="en-US" altLang="zh-TW" dirty="0">
                <a:solidFill>
                  <a:schemeClr val="tx1"/>
                </a:solidFill>
              </a:rPr>
              <a:t> </a:t>
            </a:r>
            <a:endParaRPr lang="zh-HK" altLang="en-US" dirty="0"/>
          </a:p>
        </p:txBody>
      </p:sp>
      <p:sp>
        <p:nvSpPr>
          <p:cNvPr id="4" name="投影片編號版面配置區 3"/>
          <p:cNvSpPr>
            <a:spLocks noGrp="1"/>
          </p:cNvSpPr>
          <p:nvPr>
            <p:ph type="sldNum" sz="quarter" idx="12"/>
          </p:nvPr>
        </p:nvSpPr>
        <p:spPr/>
        <p:txBody>
          <a:bodyPr/>
          <a:lstStyle/>
          <a:p>
            <a:fld id="{FA50095E-8C38-405C-9F17-E18958EBE55D}" type="slidenum">
              <a:rPr lang="zh-HK" altLang="en-US" smtClean="0"/>
              <a:t>2</a:t>
            </a:fld>
            <a:endParaRPr lang="zh-HK" altLang="en-US"/>
          </a:p>
        </p:txBody>
      </p:sp>
      <p:sp>
        <p:nvSpPr>
          <p:cNvPr id="9" name="矩形 8"/>
          <p:cNvSpPr/>
          <p:nvPr/>
        </p:nvSpPr>
        <p:spPr>
          <a:xfrm>
            <a:off x="2436972" y="321817"/>
            <a:ext cx="7375737" cy="707886"/>
          </a:xfrm>
          <a:prstGeom prst="rect">
            <a:avLst/>
          </a:prstGeom>
        </p:spPr>
        <p:txBody>
          <a:bodyPr wrap="none" lIns="91440" tIns="45720" rIns="91440" bIns="45720" anchor="t">
            <a:spAutoFit/>
          </a:bodyPr>
          <a:lstStyle/>
          <a:p>
            <a:r>
              <a:rPr lang="en-US" altLang="zh-TW" sz="4000" b="1" dirty="0"/>
              <a:t>2022 </a:t>
            </a:r>
            <a:r>
              <a:rPr lang="zh-TW" altLang="en-US" sz="4000" b="1" dirty="0"/>
              <a:t>年 </a:t>
            </a:r>
            <a:r>
              <a:rPr lang="en-US" altLang="zh-TW" sz="4000" b="1" dirty="0"/>
              <a:t>4</a:t>
            </a:r>
            <a:r>
              <a:rPr lang="zh-TW" altLang="en-US" sz="4000" b="1" dirty="0"/>
              <a:t>月</a:t>
            </a:r>
            <a:r>
              <a:rPr lang="en-US" altLang="zh-TW" sz="4000" b="1" dirty="0"/>
              <a:t>- 5</a:t>
            </a:r>
            <a:r>
              <a:rPr lang="zh-TW" altLang="en-US" sz="4000" b="1" dirty="0"/>
              <a:t>月建造業致命意外</a:t>
            </a:r>
          </a:p>
        </p:txBody>
      </p:sp>
      <p:sp>
        <p:nvSpPr>
          <p:cNvPr id="10" name="文字方塊 9">
            <a:extLst>
              <a:ext uri="{FF2B5EF4-FFF2-40B4-BE49-F238E27FC236}">
                <a16:creationId xmlns:a16="http://schemas.microsoft.com/office/drawing/2014/main" id="{2427CE70-E3FD-4B3D-A852-10364F715FE7}"/>
              </a:ext>
            </a:extLst>
          </p:cNvPr>
          <p:cNvSpPr txBox="1"/>
          <p:nvPr/>
        </p:nvSpPr>
        <p:spPr>
          <a:xfrm>
            <a:off x="1745351" y="6279502"/>
            <a:ext cx="9254531" cy="523220"/>
          </a:xfrm>
          <a:prstGeom prst="rect">
            <a:avLst/>
          </a:prstGeom>
          <a:noFill/>
        </p:spPr>
        <p:txBody>
          <a:bodyPr wrap="square" rtlCol="0">
            <a:spAutoFit/>
          </a:bodyPr>
          <a:lstStyle/>
          <a:p>
            <a:pPr algn="r"/>
            <a:r>
              <a:rPr lang="zh-TW" altLang="en-US" sz="1400" dirty="0">
                <a:solidFill>
                  <a:schemeClr val="bg1"/>
                </a:solidFill>
              </a:rPr>
              <a:t>免責聲明：以下討論僅用於</a:t>
            </a:r>
            <a:r>
              <a:rPr lang="zh-TW" altLang="en-US" sz="1400" dirty="0" smtClean="0">
                <a:solidFill>
                  <a:schemeClr val="bg1"/>
                </a:solidFill>
              </a:rPr>
              <a:t>業界分享</a:t>
            </a:r>
            <a:r>
              <a:rPr lang="zh-TW" altLang="en-US" sz="1400" dirty="0">
                <a:solidFill>
                  <a:schemeClr val="bg1"/>
                </a:solidFill>
              </a:rPr>
              <a:t>及培訓</a:t>
            </a:r>
            <a:r>
              <a:rPr lang="zh-TW" altLang="en-US" sz="1400" dirty="0" smtClean="0">
                <a:solidFill>
                  <a:schemeClr val="bg1"/>
                </a:solidFill>
              </a:rPr>
              <a:t>用途</a:t>
            </a:r>
            <a:r>
              <a:rPr lang="zh-TW" altLang="en-US" sz="1400" dirty="0">
                <a:solidFill>
                  <a:schemeClr val="bg1"/>
                </a:solidFill>
              </a:rPr>
              <a:t>。</a:t>
            </a:r>
            <a:endParaRPr lang="en-US" altLang="zh-TW" sz="1400" dirty="0">
              <a:solidFill>
                <a:schemeClr val="bg1"/>
              </a:solidFill>
            </a:endParaRPr>
          </a:p>
          <a:p>
            <a:pPr algn="r"/>
            <a:r>
              <a:rPr lang="en-US" altLang="zh-HK" sz="1400" dirty="0">
                <a:solidFill>
                  <a:schemeClr val="bg1"/>
                </a:solidFill>
              </a:rPr>
              <a:t>Disclaimer: the following discussions are </a:t>
            </a:r>
            <a:r>
              <a:rPr lang="en-US" altLang="zh-HK" sz="1400" dirty="0" smtClean="0">
                <a:solidFill>
                  <a:schemeClr val="bg1"/>
                </a:solidFill>
              </a:rPr>
              <a:t>used for our industrial sharing and training only</a:t>
            </a:r>
            <a:r>
              <a:rPr lang="en-US" altLang="zh-HK" sz="1400" dirty="0">
                <a:solidFill>
                  <a:schemeClr val="bg1"/>
                </a:solidFill>
              </a:rPr>
              <a:t>.</a:t>
            </a:r>
            <a:endParaRPr lang="zh-HK" altLang="en-US" sz="1400" dirty="0">
              <a:solidFill>
                <a:schemeClr val="bg1"/>
              </a:solidFill>
            </a:endParaRPr>
          </a:p>
        </p:txBody>
      </p:sp>
      <p:pic>
        <p:nvPicPr>
          <p:cNvPr id="6" name="圖片 5"/>
          <p:cNvPicPr>
            <a:picLocks noChangeAspect="1"/>
          </p:cNvPicPr>
          <p:nvPr/>
        </p:nvPicPr>
        <p:blipFill rotWithShape="1">
          <a:blip r:embed="rId3" cstate="email">
            <a:extLst>
              <a:ext uri="{28A0092B-C50C-407E-A947-70E740481C1C}">
                <a14:useLocalDpi xmlns:a14="http://schemas.microsoft.com/office/drawing/2010/main"/>
              </a:ext>
            </a:extLst>
          </a:blip>
          <a:srcRect l="28237" t="18417" r="4383" b="20238"/>
          <a:stretch/>
        </p:blipFill>
        <p:spPr>
          <a:xfrm>
            <a:off x="0" y="0"/>
            <a:ext cx="12191999" cy="6260841"/>
          </a:xfrm>
          <a:prstGeom prst="rect">
            <a:avLst/>
          </a:prstGeom>
        </p:spPr>
      </p:pic>
      <p:graphicFrame>
        <p:nvGraphicFramePr>
          <p:cNvPr id="11" name="內容版面配置區 4"/>
          <p:cNvGraphicFramePr>
            <a:graphicFrameLocks noGrp="1"/>
          </p:cNvGraphicFramePr>
          <p:nvPr>
            <p:ph idx="1"/>
            <p:extLst>
              <p:ext uri="{D42A27DB-BD31-4B8C-83A1-F6EECF244321}">
                <p14:modId xmlns:p14="http://schemas.microsoft.com/office/powerpoint/2010/main" val="4277528725"/>
              </p:ext>
            </p:extLst>
          </p:nvPr>
        </p:nvGraphicFramePr>
        <p:xfrm>
          <a:off x="633045" y="4916569"/>
          <a:ext cx="11144027" cy="1310640"/>
        </p:xfrm>
        <a:graphic>
          <a:graphicData uri="http://schemas.openxmlformats.org/drawingml/2006/table">
            <a:tbl>
              <a:tblPr firstRow="1" bandRow="1">
                <a:tableStyleId>{073A0DAA-6AF3-43AB-8588-CEC1D06C72B9}</a:tableStyleId>
              </a:tblPr>
              <a:tblGrid>
                <a:gridCol w="2297040">
                  <a:extLst>
                    <a:ext uri="{9D8B030D-6E8A-4147-A177-3AD203B41FA5}">
                      <a16:colId xmlns:a16="http://schemas.microsoft.com/office/drawing/2014/main" val="3647118086"/>
                    </a:ext>
                  </a:extLst>
                </a:gridCol>
                <a:gridCol w="7256980">
                  <a:extLst>
                    <a:ext uri="{9D8B030D-6E8A-4147-A177-3AD203B41FA5}">
                      <a16:colId xmlns:a16="http://schemas.microsoft.com/office/drawing/2014/main" val="478643375"/>
                    </a:ext>
                  </a:extLst>
                </a:gridCol>
                <a:gridCol w="1590007">
                  <a:extLst>
                    <a:ext uri="{9D8B030D-6E8A-4147-A177-3AD203B41FA5}">
                      <a16:colId xmlns:a16="http://schemas.microsoft.com/office/drawing/2014/main" val="3951808096"/>
                    </a:ext>
                  </a:extLst>
                </a:gridCol>
              </a:tblGrid>
              <a:tr h="1155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rPr>
                        <a:t>5</a:t>
                      </a:r>
                      <a:r>
                        <a:rPr lang="zh-HK"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月</a:t>
                      </a:r>
                      <a:r>
                        <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rPr>
                        <a:t>26</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日</a:t>
                      </a:r>
                      <a:endParaRPr lang="zh-HK" altLang="en-US" sz="20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i="0" kern="1200" dirty="0">
                          <a:solidFill>
                            <a:schemeClr val="bg1"/>
                          </a:solidFill>
                          <a:effectLst/>
                          <a:latin typeface="Times New Roman" panose="02020603050405020304" pitchFamily="18" charset="0"/>
                          <a:ea typeface="+mn-ea"/>
                          <a:cs typeface="Times New Roman" panose="02020603050405020304" pitchFamily="18" charset="0"/>
                        </a:rPr>
                        <a:t>死者</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姓</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莊</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rPr>
                        <a:t>48</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歲）</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男</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工人</a:t>
                      </a:r>
                      <a:r>
                        <a:rPr lang="zh-TW" altLang="zh-HK" sz="2000" b="0" i="0" kern="1200" dirty="0">
                          <a:solidFill>
                            <a:schemeClr val="bg1"/>
                          </a:solidFill>
                          <a:effectLst/>
                          <a:latin typeface="Times New Roman" panose="02020603050405020304" pitchFamily="18" charset="0"/>
                          <a:ea typeface="+mn-ea"/>
                          <a:cs typeface="Times New Roman" panose="02020603050405020304" pitchFamily="18" charset="0"/>
                        </a:rPr>
                        <a:t>，</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在</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將軍澳唐賢街一個建築地盤內工作，獨自在金屬升降機槽的工作平台下方用風煤機切割時，因走避不及被該工作平台突然倒塌壓中。消防員到場將被困工人救出，送院搶救，惜傷重不治。</a:t>
                      </a:r>
                      <a:endParaRPr lang="en-US" altLang="zh-TW" sz="20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人體被倒塌物壓中</a:t>
                      </a:r>
                      <a:endParaRPr lang="zh-HK" altLang="en-US" sz="20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extLst>
                  <a:ext uri="{0D108BD9-81ED-4DB2-BD59-A6C34878D82A}">
                    <a16:rowId xmlns:a16="http://schemas.microsoft.com/office/drawing/2014/main" val="1609168187"/>
                  </a:ext>
                </a:extLst>
              </a:tr>
            </a:tbl>
          </a:graphicData>
        </a:graphic>
      </p:graphicFrame>
    </p:spTree>
    <p:extLst>
      <p:ext uri="{BB962C8B-B14F-4D97-AF65-F5344CB8AC3E}">
        <p14:creationId xmlns:p14="http://schemas.microsoft.com/office/powerpoint/2010/main" val="335142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標題 1"/>
          <p:cNvSpPr>
            <a:spLocks noGrp="1"/>
          </p:cNvSpPr>
          <p:nvPr>
            <p:ph type="title" idx="4294967295"/>
          </p:nvPr>
        </p:nvSpPr>
        <p:spPr>
          <a:xfrm>
            <a:off x="0" y="365125"/>
            <a:ext cx="7886700" cy="633413"/>
          </a:xfrm>
        </p:spPr>
        <p:txBody>
          <a:bodyPr>
            <a:normAutofit/>
          </a:bodyPr>
          <a:lstStyle/>
          <a:p>
            <a:pPr algn="ctr"/>
            <a:r>
              <a:rPr lang="zh-TW" altLang="en-US" dirty="0">
                <a:latin typeface="微軟正黑體" panose="020B0604030504040204" pitchFamily="34" charset="-120"/>
              </a:rPr>
              <a:t>總結</a:t>
            </a:r>
            <a:endParaRPr lang="zh-HK" altLang="en-US"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5533" y="2869750"/>
            <a:ext cx="7136667" cy="3851725"/>
          </a:xfrm>
          <a:prstGeom prst="rect">
            <a:avLst/>
          </a:prstGeom>
        </p:spPr>
      </p:pic>
      <p:sp>
        <p:nvSpPr>
          <p:cNvPr id="6" name="文字方塊 5"/>
          <p:cNvSpPr txBox="1"/>
          <p:nvPr/>
        </p:nvSpPr>
        <p:spPr>
          <a:xfrm>
            <a:off x="2218599" y="1075162"/>
            <a:ext cx="8058864"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知識</a:t>
            </a:r>
            <a:r>
              <a:rPr kumimoji="0" lang="en-US"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 </a:t>
            </a:r>
            <a:r>
              <a:rPr kumimoji="0" lang="zh-TW"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意識</a:t>
            </a:r>
            <a:r>
              <a:rPr kumimoji="0" lang="en-US"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 </a:t>
            </a:r>
            <a:r>
              <a:rPr kumimoji="0" lang="zh-TW"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習慣</a:t>
            </a:r>
            <a:r>
              <a:rPr kumimoji="0" lang="zh-TW" altLang="en-US"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en-US" altLang="zh-TW"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 </a:t>
            </a:r>
            <a:r>
              <a:rPr kumimoji="0" lang="zh-HK" altLang="en-US" sz="3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安全</a:t>
            </a:r>
            <a:r>
              <a:rPr kumimoji="0" lang="zh-HK" altLang="en-US"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rPr>
              <a:t>態度</a:t>
            </a:r>
            <a:endParaRPr kumimoji="0" lang="zh-TW" altLang="zh-TW" sz="3200" b="0" i="0" u="none" strike="noStrike" kern="1200" cap="none" spc="0" normalizeH="0" baseline="0" noProof="0" dirty="0">
              <a:ln>
                <a:noFill/>
              </a:ln>
              <a:solidFill>
                <a:srgbClr val="0000FF"/>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8" name="向右箭號 7"/>
          <p:cNvSpPr/>
          <p:nvPr/>
        </p:nvSpPr>
        <p:spPr>
          <a:xfrm rot="5400000">
            <a:off x="5752535" y="1750640"/>
            <a:ext cx="990993"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074953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A50095E-8C38-405C-9F17-E18958EBE55D}" type="slidenum">
              <a:rPr lang="zh-HK" altLang="en-US" smtClean="0"/>
              <a:t>21</a:t>
            </a:fld>
            <a:endParaRPr lang="zh-HK" altLang="en-US"/>
          </a:p>
        </p:txBody>
      </p:sp>
      <p:pic>
        <p:nvPicPr>
          <p:cNvPr id="5" name="內容版面配置區 3"/>
          <p:cNvPicPr>
            <a:picLocks noGrp="1" noChangeAspect="1"/>
          </p:cNvPicPr>
          <p:nvPr>
            <p:ph idx="1"/>
          </p:nvPr>
        </p:nvPicPr>
        <p:blipFill>
          <a:blip r:embed="rId2"/>
          <a:stretch>
            <a:fillRect/>
          </a:stretch>
        </p:blipFill>
        <p:spPr bwMode="auto">
          <a:xfrm>
            <a:off x="2162841" y="740321"/>
            <a:ext cx="7633007" cy="525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idx="4294967295"/>
          </p:nvPr>
        </p:nvSpPr>
        <p:spPr>
          <a:xfrm>
            <a:off x="1699129" y="6039643"/>
            <a:ext cx="8560429" cy="633413"/>
          </a:xfrm>
        </p:spPr>
        <p:txBody>
          <a:bodyPr>
            <a:normAutofit fontScale="90000"/>
          </a:bodyPr>
          <a:lstStyle/>
          <a:p>
            <a:pPr algn="ctr"/>
            <a:r>
              <a:rPr lang="zh-TW" altLang="en-US" dirty="0" smtClean="0">
                <a:latin typeface="微軟正黑體" panose="020B0604030504040204" pitchFamily="34" charset="-120"/>
              </a:rPr>
              <a:t>生命第一，對危險說不；人人</a:t>
            </a:r>
            <a:r>
              <a:rPr lang="zh-TW" altLang="en-US" dirty="0">
                <a:latin typeface="微軟正黑體" panose="020B0604030504040204" pitchFamily="34" charset="-120"/>
              </a:rPr>
              <a:t>有責、各司其職</a:t>
            </a:r>
            <a:endParaRPr lang="zh-HK"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30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A50095E-8C38-405C-9F17-E18958EBE55D}" type="slidenum">
              <a:rPr lang="zh-HK" altLang="en-US" smtClean="0"/>
              <a:t>22</a:t>
            </a:fld>
            <a:endParaRPr lang="zh-HK" altLang="en-US"/>
          </a:p>
        </p:txBody>
      </p:sp>
      <p:pic>
        <p:nvPicPr>
          <p:cNvPr id="5" name="圖片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2743" y="1730964"/>
            <a:ext cx="7620000" cy="3810000"/>
          </a:xfrm>
          <a:prstGeom prst="rect">
            <a:avLst/>
          </a:prstGeom>
        </p:spPr>
      </p:pic>
    </p:spTree>
    <p:extLst>
      <p:ext uri="{BB962C8B-B14F-4D97-AF65-F5344CB8AC3E}">
        <p14:creationId xmlns:p14="http://schemas.microsoft.com/office/powerpoint/2010/main" val="3706250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A50095E-8C38-405C-9F17-E18958EBE55D}" type="slidenum">
              <a:rPr lang="zh-HK" altLang="en-US" smtClean="0"/>
              <a:t>23</a:t>
            </a:fld>
            <a:endParaRPr lang="zh-HK" altLang="en-US"/>
          </a:p>
        </p:txBody>
      </p:sp>
      <p:sp>
        <p:nvSpPr>
          <p:cNvPr id="5" name="Rectangle 7"/>
          <p:cNvSpPr/>
          <p:nvPr/>
        </p:nvSpPr>
        <p:spPr>
          <a:xfrm>
            <a:off x="2911887" y="3295801"/>
            <a:ext cx="6294565" cy="707886"/>
          </a:xfrm>
          <a:prstGeom prst="rect">
            <a:avLst/>
          </a:prstGeom>
        </p:spPr>
        <p:txBody>
          <a:bodyPr>
            <a:spAutoFit/>
          </a:bodyPr>
          <a:lstStyle/>
          <a:p>
            <a:pPr lvl="0" algn="ctr" defTabSz="457200">
              <a:defRPr/>
            </a:pPr>
            <a:r>
              <a:rPr lang="zh-TW" altLang="en-US" sz="4000" b="1" dirty="0" smtClean="0">
                <a:solidFill>
                  <a:schemeClr val="tx1">
                    <a:lumMod val="75000"/>
                    <a:lumOff val="25000"/>
                  </a:schemeClr>
                </a:solidFill>
                <a:latin typeface="Arial" charset="0"/>
                <a:cs typeface="Arial" charset="0"/>
              </a:rPr>
              <a:t>其他參考資料</a:t>
            </a:r>
            <a:endParaRPr lang="en-US" altLang="zh-TW" sz="4000" kern="0" dirty="0">
              <a:solidFill>
                <a:prstClr val="black"/>
              </a:solidFill>
              <a:effectLst>
                <a:outerShdw blurRad="38100" dist="38100" dir="2700000" algn="tl">
                  <a:srgbClr val="C0C0C0"/>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971740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828A8C4-667F-4BCA-A7DE-942F7C0FB6DD}" type="slidenum">
              <a:rPr lang="zh-HK" altLang="en-US" smtClean="0"/>
              <a:t>24</a:t>
            </a:fld>
            <a:endParaRPr lang="zh-HK" altLang="en-US"/>
          </a:p>
        </p:txBody>
      </p:sp>
      <p:pic>
        <p:nvPicPr>
          <p:cNvPr id="6" name="內容版面配置區 5"/>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l="36871" t="12682" r="7891" b="26978"/>
          <a:stretch/>
        </p:blipFill>
        <p:spPr>
          <a:xfrm>
            <a:off x="6379871" y="1308604"/>
            <a:ext cx="5597525" cy="4703600"/>
          </a:xfrm>
          <a:prstGeom prst="rect">
            <a:avLst/>
          </a:prstGeom>
        </p:spPr>
      </p:pic>
      <p:pic>
        <p:nvPicPr>
          <p:cNvPr id="5" name="圖片 4"/>
          <p:cNvPicPr>
            <a:picLocks noChangeAspect="1"/>
          </p:cNvPicPr>
          <p:nvPr/>
        </p:nvPicPr>
        <p:blipFill rotWithShape="1">
          <a:blip r:embed="rId4"/>
          <a:srcRect l="58286" t="14978" r="10964" b="52745"/>
          <a:stretch/>
        </p:blipFill>
        <p:spPr>
          <a:xfrm>
            <a:off x="391886" y="1287624"/>
            <a:ext cx="5826034" cy="4724580"/>
          </a:xfrm>
          <a:prstGeom prst="rect">
            <a:avLst/>
          </a:prstGeom>
        </p:spPr>
      </p:pic>
      <p:sp>
        <p:nvSpPr>
          <p:cNvPr id="7" name="矩形 6"/>
          <p:cNvSpPr/>
          <p:nvPr/>
        </p:nvSpPr>
        <p:spPr>
          <a:xfrm>
            <a:off x="977321" y="6033184"/>
            <a:ext cx="10293342" cy="646331"/>
          </a:xfrm>
          <a:prstGeom prst="rect">
            <a:avLst/>
          </a:prstGeom>
        </p:spPr>
        <p:txBody>
          <a:bodyPr wrap="square">
            <a:spAutoFit/>
          </a:bodyPr>
          <a:lstStyle/>
          <a:p>
            <a:r>
              <a:rPr lang="en-US" altLang="zh-HK" sz="1200" dirty="0"/>
              <a:t>Source @ </a:t>
            </a:r>
            <a:r>
              <a:rPr lang="zh-HK" altLang="en-US" sz="1200" dirty="0">
                <a:hlinkClick r:id="rId5"/>
              </a:rPr>
              <a:t>http://www.cic.hk/files/page/52/%E5%AE%89%E5%85%A8%E8%A8%8A%E6%81%AF_%E5%95%9F%E5%BE%B7%E5%A5%B3%E5%B7%A5%E5%A4%B1%E8%B6%B3%E5%A2%AE%E6%A8%93%E4%BA%A1_180422.pdf</a:t>
            </a:r>
            <a:r>
              <a:rPr lang="zh-HK" altLang="en-US" sz="1200" dirty="0"/>
              <a:t> </a:t>
            </a:r>
          </a:p>
        </p:txBody>
      </p:sp>
      <p:sp>
        <p:nvSpPr>
          <p:cNvPr id="8" name="Title 2"/>
          <p:cNvSpPr txBox="1">
            <a:spLocks/>
          </p:cNvSpPr>
          <p:nvPr/>
        </p:nvSpPr>
        <p:spPr>
          <a:xfrm>
            <a:off x="517845" y="237626"/>
            <a:ext cx="10515600" cy="9093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rgbClr val="85B73D"/>
                </a:solidFill>
                <a:latin typeface="+mj-lt"/>
                <a:ea typeface="+mj-ea"/>
                <a:cs typeface="+mj-cs"/>
              </a:defRPr>
            </a:lvl1pPr>
          </a:lstStyle>
          <a:p>
            <a:r>
              <a:rPr lang="zh-TW" altLang="en-US" u="sng" dirty="0"/>
              <a:t>個案一</a:t>
            </a:r>
            <a:r>
              <a:rPr lang="zh-TW" altLang="en-US" u="sng" dirty="0" smtClean="0"/>
              <a:t>參考資料</a:t>
            </a:r>
            <a:endParaRPr lang="zh-TW" altLang="en-US" sz="4000" u="sng" dirty="0">
              <a:latin typeface="+mj-ea"/>
            </a:endParaRPr>
          </a:p>
        </p:txBody>
      </p:sp>
    </p:spTree>
    <p:extLst>
      <p:ext uri="{BB962C8B-B14F-4D97-AF65-F5344CB8AC3E}">
        <p14:creationId xmlns:p14="http://schemas.microsoft.com/office/powerpoint/2010/main" val="395952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p:txBody>
          <a:bodyPr/>
          <a:lstStyle/>
          <a:p>
            <a:fld id="{91023211-7F0B-43D6-87B0-2C5232031A28}" type="slidenum">
              <a:rPr lang="en-US" altLang="zh-TW"/>
              <a:pPr/>
              <a:t>25</a:t>
            </a:fld>
            <a:endParaRPr lang="en-US" altLang="zh-TW" dirty="0"/>
          </a:p>
        </p:txBody>
      </p:sp>
      <p:pic>
        <p:nvPicPr>
          <p:cNvPr id="131074" name="Picture 2" descr="barrier - floor ed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solidFill>
            <a:schemeClr val="tx2"/>
          </a:solidFill>
        </p:spPr>
      </p:pic>
      <p:sp>
        <p:nvSpPr>
          <p:cNvPr id="131076" name="Rectangle 4"/>
          <p:cNvSpPr>
            <a:spLocks noChangeArrowheads="1"/>
          </p:cNvSpPr>
          <p:nvPr/>
        </p:nvSpPr>
        <p:spPr bwMode="auto">
          <a:xfrm>
            <a:off x="1905000" y="5791200"/>
            <a:ext cx="3111500" cy="400752"/>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zh-TW" altLang="en-US" sz="2000" b="1" i="1" dirty="0">
                <a:solidFill>
                  <a:srgbClr val="66FF66"/>
                </a:solidFill>
                <a:latin typeface="Times New Roman" panose="02020603050405020304" pitchFamily="18" charset="0"/>
                <a:ea typeface="微軟正黑體" panose="020B0604030504040204" pitchFamily="34" charset="-120"/>
              </a:rPr>
              <a:t>踼腳板高度最低 </a:t>
            </a:r>
            <a:r>
              <a:rPr lang="en-US" altLang="zh-TW" sz="2000" b="1" i="1" dirty="0">
                <a:solidFill>
                  <a:srgbClr val="66FF66"/>
                </a:solidFill>
                <a:latin typeface="Times New Roman" panose="02020603050405020304" pitchFamily="18" charset="0"/>
                <a:ea typeface="微軟正黑體" panose="020B0604030504040204" pitchFamily="34" charset="-120"/>
              </a:rPr>
              <a:t>200 mm</a:t>
            </a:r>
          </a:p>
        </p:txBody>
      </p:sp>
      <p:sp>
        <p:nvSpPr>
          <p:cNvPr id="131077" name="Line 5"/>
          <p:cNvSpPr>
            <a:spLocks noChangeShapeType="1"/>
          </p:cNvSpPr>
          <p:nvPr/>
        </p:nvSpPr>
        <p:spPr bwMode="auto">
          <a:xfrm flipH="1">
            <a:off x="6781800" y="2514600"/>
            <a:ext cx="457200" cy="533400"/>
          </a:xfrm>
          <a:prstGeom prst="line">
            <a:avLst/>
          </a:prstGeom>
          <a:noFill/>
          <a:ln w="12699">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dirty="0">
              <a:ea typeface="微軟正黑體" panose="020B0604030504040204" pitchFamily="34" charset="-120"/>
            </a:endParaRPr>
          </a:p>
        </p:txBody>
      </p:sp>
      <p:sp>
        <p:nvSpPr>
          <p:cNvPr id="131078" name="Rectangle 6"/>
          <p:cNvSpPr>
            <a:spLocks noChangeArrowheads="1"/>
          </p:cNvSpPr>
          <p:nvPr/>
        </p:nvSpPr>
        <p:spPr bwMode="auto">
          <a:xfrm>
            <a:off x="7391401" y="2057400"/>
            <a:ext cx="1724831" cy="708528"/>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zh-TW" altLang="en-US" sz="2000" b="1" i="1" dirty="0">
                <a:solidFill>
                  <a:srgbClr val="66FF66"/>
                </a:solidFill>
                <a:latin typeface="Times New Roman" panose="02020603050405020304" pitchFamily="18" charset="0"/>
                <a:ea typeface="微軟正黑體" panose="020B0604030504040204" pitchFamily="34" charset="-120"/>
              </a:rPr>
              <a:t>頂欄高度最低</a:t>
            </a:r>
          </a:p>
          <a:p>
            <a:pPr eaLnBrk="0" hangingPunct="0"/>
            <a:r>
              <a:rPr lang="en-US" altLang="zh-TW" sz="2000" b="1" i="1" dirty="0">
                <a:solidFill>
                  <a:srgbClr val="66FF66"/>
                </a:solidFill>
                <a:latin typeface="Times New Roman" panose="02020603050405020304" pitchFamily="18" charset="0"/>
                <a:ea typeface="微軟正黑體" panose="020B0604030504040204" pitchFamily="34" charset="-120"/>
              </a:rPr>
              <a:t>900-1150 mm</a:t>
            </a:r>
          </a:p>
        </p:txBody>
      </p:sp>
      <p:sp>
        <p:nvSpPr>
          <p:cNvPr id="131079" name="Rectangle 7"/>
          <p:cNvSpPr>
            <a:spLocks noChangeArrowheads="1"/>
          </p:cNvSpPr>
          <p:nvPr/>
        </p:nvSpPr>
        <p:spPr bwMode="auto">
          <a:xfrm>
            <a:off x="6705600" y="5105400"/>
            <a:ext cx="3252788" cy="400752"/>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zh-TW" altLang="en-US" sz="2000" b="1" i="1" dirty="0">
                <a:solidFill>
                  <a:srgbClr val="66FF66"/>
                </a:solidFill>
                <a:latin typeface="Times New Roman" panose="02020603050405020304" pitchFamily="18" charset="0"/>
                <a:ea typeface="微軟正黑體" panose="020B0604030504040204" pitchFamily="34" charset="-120"/>
              </a:rPr>
              <a:t>中欄高度最低 </a:t>
            </a:r>
            <a:r>
              <a:rPr lang="en-US" altLang="zh-TW" sz="2000" b="1" i="1" dirty="0">
                <a:solidFill>
                  <a:srgbClr val="66FF66"/>
                </a:solidFill>
                <a:latin typeface="Times New Roman" panose="02020603050405020304" pitchFamily="18" charset="0"/>
                <a:ea typeface="微軟正黑體" panose="020B0604030504040204" pitchFamily="34" charset="-120"/>
              </a:rPr>
              <a:t>450-600 mm</a:t>
            </a:r>
          </a:p>
        </p:txBody>
      </p:sp>
      <p:sp>
        <p:nvSpPr>
          <p:cNvPr id="131080" name="Line 8"/>
          <p:cNvSpPr>
            <a:spLocks noChangeShapeType="1"/>
          </p:cNvSpPr>
          <p:nvPr/>
        </p:nvSpPr>
        <p:spPr bwMode="auto">
          <a:xfrm flipV="1">
            <a:off x="4953000" y="4953000"/>
            <a:ext cx="304800" cy="685800"/>
          </a:xfrm>
          <a:prstGeom prst="line">
            <a:avLst/>
          </a:prstGeom>
          <a:noFill/>
          <a:ln w="12699">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dirty="0">
              <a:ea typeface="微軟正黑體" panose="020B0604030504040204" pitchFamily="34" charset="-120"/>
            </a:endParaRPr>
          </a:p>
        </p:txBody>
      </p:sp>
      <p:sp>
        <p:nvSpPr>
          <p:cNvPr id="131081" name="Line 9"/>
          <p:cNvSpPr>
            <a:spLocks noChangeShapeType="1"/>
          </p:cNvSpPr>
          <p:nvPr/>
        </p:nvSpPr>
        <p:spPr bwMode="auto">
          <a:xfrm>
            <a:off x="7467600" y="4267200"/>
            <a:ext cx="457200" cy="762000"/>
          </a:xfrm>
          <a:prstGeom prst="line">
            <a:avLst/>
          </a:prstGeom>
          <a:noFill/>
          <a:ln w="12699">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dirty="0">
              <a:ea typeface="微軟正黑體" panose="020B0604030504040204" pitchFamily="34" charset="-120"/>
            </a:endParaRPr>
          </a:p>
        </p:txBody>
      </p:sp>
      <p:sp>
        <p:nvSpPr>
          <p:cNvPr id="2" name="矩形 1"/>
          <p:cNvSpPr/>
          <p:nvPr/>
        </p:nvSpPr>
        <p:spPr>
          <a:xfrm>
            <a:off x="7391401" y="5991576"/>
            <a:ext cx="2304142" cy="72989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1075" name="Rectangle 3"/>
          <p:cNvSpPr>
            <a:spLocks noGrp="1" noChangeArrowheads="1"/>
          </p:cNvSpPr>
          <p:nvPr>
            <p:ph type="title" idx="4294967295"/>
          </p:nvPr>
        </p:nvSpPr>
        <p:spPr>
          <a:xfrm>
            <a:off x="0" y="0"/>
            <a:ext cx="2912533" cy="990600"/>
          </a:xfrm>
          <a:solidFill>
            <a:srgbClr val="FFFF00"/>
          </a:solidFill>
          <a:ln/>
        </p:spPr>
        <p:txBody>
          <a:bodyPr vert="horz" lIns="92075" tIns="46038" rIns="92075" bIns="46038" rtlCol="0" anchor="ctr">
            <a:normAutofit/>
          </a:bodyPr>
          <a:lstStyle/>
          <a:p>
            <a:r>
              <a:rPr lang="zh-TW" altLang="en-US" dirty="0">
                <a:solidFill>
                  <a:srgbClr val="7030A0"/>
                </a:solidFill>
              </a:rPr>
              <a:t>圍欄的要求</a:t>
            </a:r>
          </a:p>
        </p:txBody>
      </p:sp>
    </p:spTree>
    <p:extLst>
      <p:ext uri="{BB962C8B-B14F-4D97-AF65-F5344CB8AC3E}">
        <p14:creationId xmlns:p14="http://schemas.microsoft.com/office/powerpoint/2010/main" val="3164629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8"/>
                                        </p:tgtEl>
                                        <p:attrNameLst>
                                          <p:attrName>style.visibility</p:attrName>
                                        </p:attrNameLst>
                                      </p:cBhvr>
                                      <p:to>
                                        <p:strVal val="visible"/>
                                      </p:to>
                                    </p:set>
                                    <p:anim calcmode="lin" valueType="num">
                                      <p:cBhvr additive="base">
                                        <p:cTn id="7" dur="500" fill="hold"/>
                                        <p:tgtEl>
                                          <p:spTgt spid="131078"/>
                                        </p:tgtEl>
                                        <p:attrNameLst>
                                          <p:attrName>ppt_x</p:attrName>
                                        </p:attrNameLst>
                                      </p:cBhvr>
                                      <p:tavLst>
                                        <p:tav tm="0">
                                          <p:val>
                                            <p:strVal val="0-#ppt_w/2"/>
                                          </p:val>
                                        </p:tav>
                                        <p:tav tm="100000">
                                          <p:val>
                                            <p:strVal val="#ppt_x"/>
                                          </p:val>
                                        </p:tav>
                                      </p:tavLst>
                                    </p:anim>
                                    <p:anim calcmode="lin" valueType="num">
                                      <p:cBhvr additive="base">
                                        <p:cTn id="8" dur="500" fill="hold"/>
                                        <p:tgtEl>
                                          <p:spTgt spid="1310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12" fill="hold" nodeType="after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strips(downLeft)">
                                      <p:cBhvr>
                                        <p:cTn id="12" dur="500"/>
                                        <p:tgtEl>
                                          <p:spTgt spid="131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1079"/>
                                        </p:tgtEl>
                                        <p:attrNameLst>
                                          <p:attrName>style.visibility</p:attrName>
                                        </p:attrNameLst>
                                      </p:cBhvr>
                                      <p:to>
                                        <p:strVal val="visible"/>
                                      </p:to>
                                    </p:set>
                                    <p:anim calcmode="lin" valueType="num">
                                      <p:cBhvr additive="base">
                                        <p:cTn id="17" dur="500" fill="hold"/>
                                        <p:tgtEl>
                                          <p:spTgt spid="131079"/>
                                        </p:tgtEl>
                                        <p:attrNameLst>
                                          <p:attrName>ppt_x</p:attrName>
                                        </p:attrNameLst>
                                      </p:cBhvr>
                                      <p:tavLst>
                                        <p:tav tm="0">
                                          <p:val>
                                            <p:strVal val="0-#ppt_w/2"/>
                                          </p:val>
                                        </p:tav>
                                        <p:tav tm="100000">
                                          <p:val>
                                            <p:strVal val="#ppt_x"/>
                                          </p:val>
                                        </p:tav>
                                      </p:tavLst>
                                    </p:anim>
                                    <p:anim calcmode="lin" valueType="num">
                                      <p:cBhvr additive="base">
                                        <p:cTn id="18" dur="500" fill="hold"/>
                                        <p:tgtEl>
                                          <p:spTgt spid="13107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18" presetClass="entr" presetSubtype="9" fill="hold" nodeType="afterEffect">
                                  <p:stCondLst>
                                    <p:cond delay="0"/>
                                  </p:stCondLst>
                                  <p:childTnLst>
                                    <p:set>
                                      <p:cBhvr>
                                        <p:cTn id="21" dur="1" fill="hold">
                                          <p:stCondLst>
                                            <p:cond delay="0"/>
                                          </p:stCondLst>
                                        </p:cTn>
                                        <p:tgtEl>
                                          <p:spTgt spid="131081"/>
                                        </p:tgtEl>
                                        <p:attrNameLst>
                                          <p:attrName>style.visibility</p:attrName>
                                        </p:attrNameLst>
                                      </p:cBhvr>
                                      <p:to>
                                        <p:strVal val="visible"/>
                                      </p:to>
                                    </p:set>
                                    <p:animEffect transition="in" filter="strips(upLeft)">
                                      <p:cBhvr>
                                        <p:cTn id="22" dur="500"/>
                                        <p:tgtEl>
                                          <p:spTgt spid="1310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1076"/>
                                        </p:tgtEl>
                                        <p:attrNameLst>
                                          <p:attrName>style.visibility</p:attrName>
                                        </p:attrNameLst>
                                      </p:cBhvr>
                                      <p:to>
                                        <p:strVal val="visible"/>
                                      </p:to>
                                    </p:set>
                                    <p:anim calcmode="lin" valueType="num">
                                      <p:cBhvr additive="base">
                                        <p:cTn id="27" dur="500" fill="hold"/>
                                        <p:tgtEl>
                                          <p:spTgt spid="131076"/>
                                        </p:tgtEl>
                                        <p:attrNameLst>
                                          <p:attrName>ppt_x</p:attrName>
                                        </p:attrNameLst>
                                      </p:cBhvr>
                                      <p:tavLst>
                                        <p:tav tm="0">
                                          <p:val>
                                            <p:strVal val="0-#ppt_w/2"/>
                                          </p:val>
                                        </p:tav>
                                        <p:tav tm="100000">
                                          <p:val>
                                            <p:strVal val="#ppt_x"/>
                                          </p:val>
                                        </p:tav>
                                      </p:tavLst>
                                    </p:anim>
                                    <p:anim calcmode="lin" valueType="num">
                                      <p:cBhvr additive="base">
                                        <p:cTn id="28" dur="500" fill="hold"/>
                                        <p:tgtEl>
                                          <p:spTgt spid="13107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18" presetClass="entr" presetSubtype="3" fill="hold" nodeType="afterEffect">
                                  <p:stCondLst>
                                    <p:cond delay="0"/>
                                  </p:stCondLst>
                                  <p:childTnLst>
                                    <p:set>
                                      <p:cBhvr>
                                        <p:cTn id="31" dur="1" fill="hold">
                                          <p:stCondLst>
                                            <p:cond delay="0"/>
                                          </p:stCondLst>
                                        </p:cTn>
                                        <p:tgtEl>
                                          <p:spTgt spid="131080"/>
                                        </p:tgtEl>
                                        <p:attrNameLst>
                                          <p:attrName>style.visibility</p:attrName>
                                        </p:attrNameLst>
                                      </p:cBhvr>
                                      <p:to>
                                        <p:strVal val="visible"/>
                                      </p:to>
                                    </p:set>
                                    <p:animEffect transition="in" filter="strips(upRight)">
                                      <p:cBhvr>
                                        <p:cTn id="32" dur="5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autoUpdateAnimBg="0"/>
      <p:bldP spid="131078" grpId="0" animBg="1" autoUpdateAnimBg="0"/>
      <p:bldP spid="131079"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828A8C4-667F-4BCA-A7DE-942F7C0FB6DD}" type="slidenum">
              <a:rPr lang="zh-HK" altLang="en-US" smtClean="0"/>
              <a:t>26</a:t>
            </a:fld>
            <a:endParaRPr lang="zh-HK" altLang="en-US"/>
          </a:p>
        </p:txBody>
      </p:sp>
      <p:sp>
        <p:nvSpPr>
          <p:cNvPr id="2" name="標題 1"/>
          <p:cNvSpPr>
            <a:spLocks noGrp="1"/>
          </p:cNvSpPr>
          <p:nvPr>
            <p:ph type="title" idx="4294967295"/>
          </p:nvPr>
        </p:nvSpPr>
        <p:spPr>
          <a:xfrm>
            <a:off x="838200" y="365125"/>
            <a:ext cx="10515600" cy="1325563"/>
          </a:xfrm>
        </p:spPr>
        <p:txBody>
          <a:bodyPr/>
          <a:lstStyle/>
          <a:p>
            <a:r>
              <a:rPr lang="zh-TW" altLang="zh-HK" dirty="0">
                <a:solidFill>
                  <a:srgbClr val="FF0000"/>
                </a:solidFill>
              </a:rPr>
              <a:t>危險例子</a:t>
            </a:r>
            <a:r>
              <a:rPr lang="zh-TW" altLang="zh-HK" dirty="0"/>
              <a:t/>
            </a:r>
            <a:br>
              <a:rPr lang="zh-TW" altLang="zh-HK" dirty="0"/>
            </a:br>
            <a:endParaRPr lang="zh-HK" altLang="en-US" dirty="0"/>
          </a:p>
        </p:txBody>
      </p:sp>
      <p:pic>
        <p:nvPicPr>
          <p:cNvPr id="5" name="Picture 3" descr="C:\Users\johnu\Desktop\photos for green card use\photo 1\IMG_20140827_102359.jpg"/>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7786362" y="435464"/>
            <a:ext cx="3706812" cy="6189663"/>
          </a:xfrm>
          <a:prstGeom prst="rect">
            <a:avLst/>
          </a:prstGeom>
          <a:ln w="9525">
            <a:noFill/>
            <a:miter lim="800000"/>
            <a:headEnd/>
            <a:tailEnd/>
          </a:ln>
        </p:spPr>
      </p:pic>
      <p:pic>
        <p:nvPicPr>
          <p:cNvPr id="11" name="內容版面配置區 4"/>
          <p:cNvPicPr>
            <a:picLocks noChangeAspect="1"/>
          </p:cNvPicPr>
          <p:nvPr/>
        </p:nvPicPr>
        <p:blipFill rotWithShape="1">
          <a:blip r:embed="rId4">
            <a:extLst>
              <a:ext uri="{28A0092B-C50C-407E-A947-70E740481C1C}">
                <a14:useLocalDpi xmlns:a14="http://schemas.microsoft.com/office/drawing/2010/main"/>
              </a:ext>
            </a:extLst>
          </a:blip>
          <a:srcRect r="4496" b="15329"/>
          <a:stretch/>
        </p:blipFill>
        <p:spPr>
          <a:xfrm>
            <a:off x="1109066" y="1322253"/>
            <a:ext cx="5804066" cy="3859347"/>
          </a:xfrm>
          <a:prstGeom prst="rect">
            <a:avLst/>
          </a:prstGeom>
        </p:spPr>
      </p:pic>
      <p:sp>
        <p:nvSpPr>
          <p:cNvPr id="6" name="內容版面配置區 2"/>
          <p:cNvSpPr txBox="1">
            <a:spLocks/>
          </p:cNvSpPr>
          <p:nvPr/>
        </p:nvSpPr>
        <p:spPr>
          <a:xfrm>
            <a:off x="1393342" y="5999983"/>
            <a:ext cx="5235514"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spTree>
    <p:extLst>
      <p:ext uri="{BB962C8B-B14F-4D97-AF65-F5344CB8AC3E}">
        <p14:creationId xmlns:p14="http://schemas.microsoft.com/office/powerpoint/2010/main" val="3095397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endParaRPr lang="zh-HK" altLang="en-US" dirty="0"/>
          </a:p>
        </p:txBody>
      </p:sp>
      <p:sp>
        <p:nvSpPr>
          <p:cNvPr id="4" name="投影片編號版面配置區 3"/>
          <p:cNvSpPr>
            <a:spLocks noGrp="1"/>
          </p:cNvSpPr>
          <p:nvPr>
            <p:ph type="sldNum" sz="quarter" idx="12"/>
          </p:nvPr>
        </p:nvSpPr>
        <p:spPr/>
        <p:txBody>
          <a:bodyPr/>
          <a:lstStyle/>
          <a:p>
            <a:fld id="{8828A8C4-667F-4BCA-A7DE-942F7C0FB6DD}" type="slidenum">
              <a:rPr lang="zh-HK" altLang="en-US" smtClean="0"/>
              <a:t>27</a:t>
            </a:fld>
            <a:endParaRPr lang="zh-HK" altLang="en-US"/>
          </a:p>
        </p:txBody>
      </p:sp>
      <p:pic>
        <p:nvPicPr>
          <p:cNvPr id="5" name="圖片 4">
            <a:hlinkClick r:id="rId2"/>
          </p:cNvPr>
          <p:cNvPicPr>
            <a:picLocks noChangeAspect="1"/>
          </p:cNvPicPr>
          <p:nvPr/>
        </p:nvPicPr>
        <p:blipFill rotWithShape="1">
          <a:blip r:embed="rId3"/>
          <a:srcRect l="156" t="16992" r="937" b="19336"/>
          <a:stretch/>
        </p:blipFill>
        <p:spPr>
          <a:xfrm>
            <a:off x="0" y="15717"/>
            <a:ext cx="12192000" cy="6278976"/>
          </a:xfrm>
          <a:prstGeom prst="rect">
            <a:avLst/>
          </a:prstGeom>
        </p:spPr>
      </p:pic>
    </p:spTree>
    <p:extLst>
      <p:ext uri="{BB962C8B-B14F-4D97-AF65-F5344CB8AC3E}">
        <p14:creationId xmlns:p14="http://schemas.microsoft.com/office/powerpoint/2010/main" val="2245237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45" y="273820"/>
            <a:ext cx="6429564" cy="812832"/>
          </a:xfrm>
        </p:spPr>
        <p:txBody>
          <a:bodyPr>
            <a:normAutofit/>
          </a:bodyPr>
          <a:lstStyle/>
          <a:p>
            <a:r>
              <a:rPr lang="zh-TW" altLang="en-US" u="sng" dirty="0"/>
              <a:t>個案</a:t>
            </a:r>
            <a:r>
              <a:rPr lang="zh-TW" altLang="en-US" u="sng" dirty="0" smtClean="0"/>
              <a:t>二及個案三參考資料</a:t>
            </a:r>
            <a:endParaRPr lang="zh-HK" alt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內容版面配置區 2"/>
          <p:cNvSpPr txBox="1">
            <a:spLocks/>
          </p:cNvSpPr>
          <p:nvPr/>
        </p:nvSpPr>
        <p:spPr>
          <a:xfrm>
            <a:off x="958378" y="6021961"/>
            <a:ext cx="5235514"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sp>
        <p:nvSpPr>
          <p:cNvPr id="10" name="文字方塊 9"/>
          <p:cNvSpPr txBox="1"/>
          <p:nvPr/>
        </p:nvSpPr>
        <p:spPr>
          <a:xfrm>
            <a:off x="6193891" y="6205949"/>
            <a:ext cx="5064327" cy="646331"/>
          </a:xfrm>
          <a:prstGeom prst="rect">
            <a:avLst/>
          </a:prstGeom>
          <a:noFill/>
        </p:spPr>
        <p:txBody>
          <a:bodyPr wrap="square" rtlCol="0">
            <a:spAutoFit/>
          </a:bodyPr>
          <a:lstStyle/>
          <a:p>
            <a:pPr lvl="0" algn="ctr">
              <a:defRPr/>
            </a:pPr>
            <a:r>
              <a:rPr kumimoji="0" lang="zh-TW" altLang="en-US" b="0" i="0" u="none" strike="noStrike" kern="1200" cap="none" spc="0" normalizeH="0" baseline="0" noProof="0" dirty="0">
                <a:ln>
                  <a:noFill/>
                </a:ln>
                <a:solidFill>
                  <a:prstClr val="black"/>
                </a:solidFill>
                <a:effectLst/>
                <a:uLnTx/>
                <a:uFillTx/>
                <a:latin typeface="Calibri"/>
                <a:ea typeface="新細明體" panose="02020500000000000000" pitchFamily="18" charset="-120"/>
              </a:rPr>
              <a:t>資料來源</a:t>
            </a:r>
            <a:r>
              <a:rPr lang="en-US" altLang="zh-TW" dirty="0">
                <a:solidFill>
                  <a:prstClr val="black"/>
                </a:solidFill>
                <a:ea typeface="新細明體" panose="02020500000000000000" pitchFamily="18" charset="-120"/>
              </a:rPr>
              <a:t>︰</a:t>
            </a:r>
            <a:r>
              <a:rPr lang="zh-HK" altLang="en-US" dirty="0">
                <a:solidFill>
                  <a:prstClr val="black"/>
                </a:solidFill>
                <a:ea typeface="新細明體" panose="02020500000000000000" pitchFamily="18" charset="-120"/>
              </a:rPr>
              <a:t>勞工處 </a:t>
            </a:r>
            <a:r>
              <a:rPr lang="en-US" altLang="zh-TW" dirty="0">
                <a:solidFill>
                  <a:prstClr val="black"/>
                </a:solidFill>
                <a:ea typeface="新細明體" panose="02020500000000000000" pitchFamily="18" charset="-120"/>
              </a:rPr>
              <a:t>- </a:t>
            </a:r>
            <a:r>
              <a:rPr lang="zh-TW" altLang="en-US" dirty="0">
                <a:solidFill>
                  <a:prstClr val="black"/>
                </a:solidFill>
                <a:ea typeface="新細明體" panose="02020500000000000000" pitchFamily="18" charset="-120"/>
              </a:rPr>
              <a:t>安全帶及其繫穩系統</a:t>
            </a:r>
            <a:endParaRPr lang="en-US" altLang="zh-TW" dirty="0">
              <a:solidFill>
                <a:prstClr val="black"/>
              </a:solidFill>
              <a:ea typeface="新細明體" panose="02020500000000000000" pitchFamily="18" charset="-120"/>
            </a:endParaRPr>
          </a:p>
          <a:p>
            <a:pPr lvl="0" algn="ctr">
              <a:defRPr/>
            </a:pPr>
            <a:r>
              <a:rPr lang="zh-TW" altLang="en-US" dirty="0">
                <a:solidFill>
                  <a:prstClr val="black"/>
                </a:solidFill>
                <a:ea typeface="新細明體" panose="02020500000000000000" pitchFamily="18" charset="-120"/>
              </a:rPr>
              <a:t> 的分類與使用指引</a:t>
            </a:r>
            <a:endParaRPr kumimoji="0" lang="zh-HK" altLang="en-US" b="0" i="0" u="sng" strike="noStrike" kern="1200" cap="none" spc="0" normalizeH="0" baseline="0" noProof="0" dirty="0">
              <a:ln>
                <a:noFill/>
              </a:ln>
              <a:solidFill>
                <a:srgbClr val="0000FF"/>
              </a:solidFill>
              <a:effectLst/>
              <a:uLnTx/>
              <a:uFillTx/>
              <a:latin typeface="Calibri"/>
              <a:ea typeface="新細明體" panose="02020500000000000000" pitchFamily="18" charset="-120"/>
            </a:endParaRPr>
          </a:p>
        </p:txBody>
      </p:sp>
      <p:pic>
        <p:nvPicPr>
          <p:cNvPr id="8" name="圖片 7"/>
          <p:cNvPicPr>
            <a:picLocks noChangeAspect="1"/>
          </p:cNvPicPr>
          <p:nvPr/>
        </p:nvPicPr>
        <p:blipFill rotWithShape="1">
          <a:blip r:embed="rId2" cstate="email">
            <a:extLst>
              <a:ext uri="{28A0092B-C50C-407E-A947-70E740481C1C}">
                <a14:useLocalDpi xmlns:a14="http://schemas.microsoft.com/office/drawing/2010/main"/>
              </a:ext>
            </a:extLst>
          </a:blip>
          <a:srcRect l="26998" t="16865" r="30766" b="4957"/>
          <a:stretch/>
        </p:blipFill>
        <p:spPr>
          <a:xfrm>
            <a:off x="6193891" y="414671"/>
            <a:ext cx="5757104" cy="5607290"/>
          </a:xfrm>
          <a:prstGeom prst="rect">
            <a:avLst/>
          </a:prstGeom>
        </p:spPr>
      </p:pic>
      <p:pic>
        <p:nvPicPr>
          <p:cNvPr id="9" name="圖片 8"/>
          <p:cNvPicPr>
            <a:picLocks noChangeAspect="1"/>
          </p:cNvPicPr>
          <p:nvPr/>
        </p:nvPicPr>
        <p:blipFill rotWithShape="1">
          <a:blip r:embed="rId3" cstate="email">
            <a:extLst>
              <a:ext uri="{28A0092B-C50C-407E-A947-70E740481C1C}">
                <a14:useLocalDpi xmlns:a14="http://schemas.microsoft.com/office/drawing/2010/main"/>
              </a:ext>
            </a:extLst>
          </a:blip>
          <a:srcRect l="24102" t="17065" r="32067" b="6260"/>
          <a:stretch/>
        </p:blipFill>
        <p:spPr>
          <a:xfrm>
            <a:off x="640244" y="1324947"/>
            <a:ext cx="4639329" cy="4618818"/>
          </a:xfrm>
          <a:prstGeom prst="rect">
            <a:avLst/>
          </a:prstGeom>
        </p:spPr>
      </p:pic>
    </p:spTree>
    <p:extLst>
      <p:ext uri="{BB962C8B-B14F-4D97-AF65-F5344CB8AC3E}">
        <p14:creationId xmlns:p14="http://schemas.microsoft.com/office/powerpoint/2010/main" val="2062374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45" y="273820"/>
            <a:ext cx="6429564" cy="812832"/>
          </a:xfrm>
        </p:spPr>
        <p:txBody>
          <a:bodyPr/>
          <a:lstStyle/>
          <a:p>
            <a:r>
              <a:rPr lang="zh-TW" altLang="en-US" dirty="0"/>
              <a:t>反思意外發生的可能原因</a:t>
            </a:r>
            <a:endParaRPr lang="zh-HK" alt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內容版面配置區 2"/>
          <p:cNvSpPr txBox="1">
            <a:spLocks/>
          </p:cNvSpPr>
          <p:nvPr/>
        </p:nvSpPr>
        <p:spPr>
          <a:xfrm>
            <a:off x="958378" y="6021961"/>
            <a:ext cx="5235514"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sp>
        <p:nvSpPr>
          <p:cNvPr id="10" name="文字方塊 9"/>
          <p:cNvSpPr txBox="1"/>
          <p:nvPr/>
        </p:nvSpPr>
        <p:spPr>
          <a:xfrm>
            <a:off x="6193891" y="6205949"/>
            <a:ext cx="5064327" cy="646331"/>
          </a:xfrm>
          <a:prstGeom prst="rect">
            <a:avLst/>
          </a:prstGeom>
          <a:noFill/>
        </p:spPr>
        <p:txBody>
          <a:bodyPr wrap="square" rtlCol="0">
            <a:spAutoFit/>
          </a:bodyPr>
          <a:lstStyle/>
          <a:p>
            <a:pPr lvl="0" algn="ctr">
              <a:defRPr/>
            </a:pPr>
            <a:r>
              <a:rPr kumimoji="0" lang="zh-TW" altLang="en-US" b="0" i="0" u="none" strike="noStrike" kern="1200" cap="none" spc="0" normalizeH="0" baseline="0" noProof="0" dirty="0">
                <a:ln>
                  <a:noFill/>
                </a:ln>
                <a:solidFill>
                  <a:prstClr val="black"/>
                </a:solidFill>
                <a:effectLst/>
                <a:uLnTx/>
                <a:uFillTx/>
                <a:latin typeface="Calibri"/>
                <a:ea typeface="新細明體" panose="02020500000000000000" pitchFamily="18" charset="-120"/>
              </a:rPr>
              <a:t>資料來源</a:t>
            </a:r>
            <a:r>
              <a:rPr lang="en-US" altLang="zh-TW" dirty="0">
                <a:solidFill>
                  <a:prstClr val="black"/>
                </a:solidFill>
                <a:ea typeface="新細明體" panose="02020500000000000000" pitchFamily="18" charset="-120"/>
              </a:rPr>
              <a:t>︰</a:t>
            </a:r>
            <a:r>
              <a:rPr lang="zh-HK" altLang="en-US" dirty="0">
                <a:solidFill>
                  <a:prstClr val="black"/>
                </a:solidFill>
                <a:ea typeface="新細明體" panose="02020500000000000000" pitchFamily="18" charset="-120"/>
              </a:rPr>
              <a:t>勞工處 </a:t>
            </a:r>
            <a:r>
              <a:rPr lang="en-US" altLang="zh-TW" dirty="0">
                <a:solidFill>
                  <a:prstClr val="black"/>
                </a:solidFill>
                <a:ea typeface="新細明體" panose="02020500000000000000" pitchFamily="18" charset="-120"/>
              </a:rPr>
              <a:t>- </a:t>
            </a:r>
            <a:r>
              <a:rPr lang="zh-TW" altLang="en-US" dirty="0">
                <a:solidFill>
                  <a:prstClr val="black"/>
                </a:solidFill>
                <a:ea typeface="新細明體" panose="02020500000000000000" pitchFamily="18" charset="-120"/>
              </a:rPr>
              <a:t>懸空式竹棚架構造</a:t>
            </a:r>
            <a:endParaRPr lang="en-GB" altLang="zh-TW" dirty="0">
              <a:solidFill>
                <a:prstClr val="black"/>
              </a:solidFill>
              <a:ea typeface="新細明體" panose="02020500000000000000" pitchFamily="18" charset="-120"/>
            </a:endParaRPr>
          </a:p>
          <a:p>
            <a:pPr lvl="0" algn="ctr">
              <a:defRPr/>
            </a:pPr>
            <a:r>
              <a:rPr lang="zh-TW" altLang="en-US">
                <a:solidFill>
                  <a:prstClr val="black"/>
                </a:solidFill>
                <a:ea typeface="新細明體" panose="02020500000000000000" pitchFamily="18" charset="-120"/>
              </a:rPr>
              <a:t>及工作</a:t>
            </a:r>
            <a:r>
              <a:rPr lang="zh-TW" altLang="en-US" dirty="0">
                <a:solidFill>
                  <a:prstClr val="black"/>
                </a:solidFill>
                <a:ea typeface="新細明體" panose="02020500000000000000" pitchFamily="18" charset="-120"/>
              </a:rPr>
              <a:t>安全指南</a:t>
            </a:r>
            <a:endParaRPr kumimoji="0" lang="zh-HK" altLang="en-US" b="0" i="0" u="sng" strike="noStrike" kern="1200" cap="none" spc="0" normalizeH="0" baseline="0" noProof="0" dirty="0">
              <a:ln>
                <a:noFill/>
              </a:ln>
              <a:solidFill>
                <a:srgbClr val="0000FF"/>
              </a:solidFill>
              <a:effectLst/>
              <a:uLnTx/>
              <a:uFillTx/>
              <a:latin typeface="Calibri"/>
              <a:ea typeface="新細明體" panose="02020500000000000000" pitchFamily="18" charset="-120"/>
            </a:endParaRPr>
          </a:p>
        </p:txBody>
      </p:sp>
      <p:pic>
        <p:nvPicPr>
          <p:cNvPr id="3" name="圖片 2"/>
          <p:cNvPicPr>
            <a:picLocks noChangeAspect="1"/>
          </p:cNvPicPr>
          <p:nvPr/>
        </p:nvPicPr>
        <p:blipFill rotWithShape="1">
          <a:blip r:embed="rId2" cstate="email">
            <a:extLst>
              <a:ext uri="{28A0092B-C50C-407E-A947-70E740481C1C}">
                <a14:useLocalDpi xmlns:a14="http://schemas.microsoft.com/office/drawing/2010/main"/>
              </a:ext>
            </a:extLst>
          </a:blip>
          <a:srcRect l="29148" t="17659" r="32361" b="10918"/>
          <a:stretch/>
        </p:blipFill>
        <p:spPr>
          <a:xfrm>
            <a:off x="467832" y="393404"/>
            <a:ext cx="5726060" cy="5626705"/>
          </a:xfrm>
          <a:prstGeom prst="rect">
            <a:avLst/>
          </a:prstGeom>
        </p:spPr>
      </p:pic>
      <p:pic>
        <p:nvPicPr>
          <p:cNvPr id="5" name="圖片 4"/>
          <p:cNvPicPr>
            <a:picLocks noChangeAspect="1"/>
          </p:cNvPicPr>
          <p:nvPr/>
        </p:nvPicPr>
        <p:blipFill rotWithShape="1">
          <a:blip r:embed="rId3" cstate="email">
            <a:extLst>
              <a:ext uri="{28A0092B-C50C-407E-A947-70E740481C1C}">
                <a14:useLocalDpi xmlns:a14="http://schemas.microsoft.com/office/drawing/2010/main"/>
              </a:ext>
            </a:extLst>
          </a:blip>
          <a:srcRect l="30953" t="20434" r="28532" b="5510"/>
          <a:stretch/>
        </p:blipFill>
        <p:spPr>
          <a:xfrm>
            <a:off x="6507126" y="393404"/>
            <a:ext cx="5443869" cy="5597219"/>
          </a:xfrm>
          <a:prstGeom prst="rect">
            <a:avLst/>
          </a:prstGeom>
        </p:spPr>
      </p:pic>
    </p:spTree>
    <p:extLst>
      <p:ext uri="{BB962C8B-B14F-4D97-AF65-F5344CB8AC3E}">
        <p14:creationId xmlns:p14="http://schemas.microsoft.com/office/powerpoint/2010/main" val="3331829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p:nvPr/>
        </p:nvSpPr>
        <p:spPr>
          <a:xfrm>
            <a:off x="0" y="1158844"/>
            <a:ext cx="12191999" cy="5691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white"/>
              </a:solidFill>
              <a:effectLst/>
              <a:uLnTx/>
              <a:uFillTx/>
              <a:latin typeface="新細明體" panose="02020500000000000000" pitchFamily="18" charset="-120"/>
              <a:ea typeface="新細明體" panose="02020500000000000000" pitchFamily="18" charset="-120"/>
              <a:cs typeface="+mn-cs"/>
            </a:endParaRPr>
          </a:p>
        </p:txBody>
      </p:sp>
      <p:sp>
        <p:nvSpPr>
          <p:cNvPr id="2" name="標題 1"/>
          <p:cNvSpPr>
            <a:spLocks noGrp="1"/>
          </p:cNvSpPr>
          <p:nvPr>
            <p:ph type="title"/>
          </p:nvPr>
        </p:nvSpPr>
        <p:spPr>
          <a:xfrm>
            <a:off x="3150607" y="619830"/>
            <a:ext cx="4263566" cy="1152801"/>
          </a:xfrm>
        </p:spPr>
        <p:txBody>
          <a:bodyPr/>
          <a:lstStyle/>
          <a:p>
            <a:pPr algn="ctr"/>
            <a:r>
              <a:rPr lang="en-US" altLang="zh-TW" dirty="0">
                <a:solidFill>
                  <a:schemeClr val="tx1"/>
                </a:solidFill>
              </a:rPr>
              <a:t> </a:t>
            </a:r>
            <a:endParaRPr lang="zh-HK"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99367791"/>
              </p:ext>
            </p:extLst>
          </p:nvPr>
        </p:nvGraphicFramePr>
        <p:xfrm>
          <a:off x="577912" y="1268475"/>
          <a:ext cx="11036173" cy="1931335"/>
        </p:xfrm>
        <a:graphic>
          <a:graphicData uri="http://schemas.openxmlformats.org/drawingml/2006/table">
            <a:tbl>
              <a:tblPr firstRow="1" bandRow="1">
                <a:tableStyleId>{073A0DAA-6AF3-43AB-8588-CEC1D06C72B9}</a:tableStyleId>
              </a:tblPr>
              <a:tblGrid>
                <a:gridCol w="2274415">
                  <a:extLst>
                    <a:ext uri="{9D8B030D-6E8A-4147-A177-3AD203B41FA5}">
                      <a16:colId xmlns:a16="http://schemas.microsoft.com/office/drawing/2014/main" val="1114719634"/>
                    </a:ext>
                  </a:extLst>
                </a:gridCol>
                <a:gridCol w="6581819">
                  <a:extLst>
                    <a:ext uri="{9D8B030D-6E8A-4147-A177-3AD203B41FA5}">
                      <a16:colId xmlns:a16="http://schemas.microsoft.com/office/drawing/2014/main" val="3522483943"/>
                    </a:ext>
                  </a:extLst>
                </a:gridCol>
                <a:gridCol w="2179939">
                  <a:extLst>
                    <a:ext uri="{9D8B030D-6E8A-4147-A177-3AD203B41FA5}">
                      <a16:colId xmlns:a16="http://schemas.microsoft.com/office/drawing/2014/main" val="2165586218"/>
                    </a:ext>
                  </a:extLst>
                </a:gridCol>
              </a:tblGrid>
              <a:tr h="620695">
                <a:tc>
                  <a:txBody>
                    <a:bodyPr/>
                    <a:lstStyle/>
                    <a:p>
                      <a:pPr algn="ctr"/>
                      <a:r>
                        <a:rPr lang="zh-TW" altLang="en-US" sz="2600" dirty="0">
                          <a:latin typeface="+mn-ea"/>
                          <a:ea typeface="+mn-ea"/>
                        </a:rPr>
                        <a:t>發生意外日期</a:t>
                      </a:r>
                      <a:endParaRPr lang="zh-HK" altLang="en-US" sz="2600" dirty="0">
                        <a:latin typeface="+mn-ea"/>
                        <a:ea typeface="+mn-ea"/>
                      </a:endParaRPr>
                    </a:p>
                  </a:txBody>
                  <a:tcPr marL="86522" marR="86522" marT="43261" marB="43261" anchor="ctr"/>
                </a:tc>
                <a:tc>
                  <a:txBody>
                    <a:bodyPr/>
                    <a:lstStyle/>
                    <a:p>
                      <a:pPr algn="ctr"/>
                      <a:r>
                        <a:rPr lang="zh-TW" altLang="en-US" sz="2600" dirty="0">
                          <a:latin typeface="+mn-ea"/>
                          <a:ea typeface="+mn-ea"/>
                        </a:rPr>
                        <a:t>意外摘要</a:t>
                      </a:r>
                      <a:endParaRPr lang="zh-HK" altLang="en-US" sz="2600" dirty="0">
                        <a:latin typeface="+mn-ea"/>
                        <a:ea typeface="+mn-ea"/>
                      </a:endParaRPr>
                    </a:p>
                  </a:txBody>
                  <a:tcPr marL="86522" marR="86522" marT="43261" marB="43261" anchor="ctr"/>
                </a:tc>
                <a:tc>
                  <a:txBody>
                    <a:bodyPr/>
                    <a:lstStyle/>
                    <a:p>
                      <a:pPr algn="ctr"/>
                      <a:r>
                        <a:rPr lang="zh-TW" altLang="en-US" sz="2800" dirty="0">
                          <a:latin typeface="+mn-ea"/>
                          <a:ea typeface="+mn-ea"/>
                        </a:rPr>
                        <a:t>估計</a:t>
                      </a:r>
                      <a:r>
                        <a:rPr lang="zh-TW" altLang="en-US" sz="2800" kern="1200" dirty="0">
                          <a:latin typeface="+mn-ea"/>
                          <a:ea typeface="+mn-ea"/>
                        </a:rPr>
                        <a:t>死因</a:t>
                      </a:r>
                      <a:endParaRPr lang="zh-TW" altLang="en-US" sz="2800" b="1" kern="1200" dirty="0">
                        <a:solidFill>
                          <a:schemeClr val="lt1"/>
                        </a:solidFill>
                        <a:latin typeface="+mn-ea"/>
                        <a:ea typeface="+mn-ea"/>
                        <a:cs typeface="+mn-cs"/>
                      </a:endParaRPr>
                    </a:p>
                  </a:txBody>
                  <a:tcPr marL="86522" marR="86522" marT="43261" marB="43261" anchor="ctr"/>
                </a:tc>
                <a:extLst>
                  <a:ext uri="{0D108BD9-81ED-4DB2-BD59-A6C34878D82A}">
                    <a16:rowId xmlns:a16="http://schemas.microsoft.com/office/drawing/2014/main" val="764839884"/>
                  </a:ext>
                </a:extLst>
              </a:tr>
              <a:tr h="9989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6</a:t>
                      </a:r>
                      <a:r>
                        <a:rPr lang="zh-HK"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月</a:t>
                      </a:r>
                      <a:r>
                        <a:rPr lang="en-GB"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4</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日</a:t>
                      </a:r>
                      <a:endParaRPr lang="zh-HK" altLang="en-US" sz="20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死者</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姓</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楊</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59</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歲）</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男</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工人，</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任泥水工人。工作期間突然倒卧在地上，失去知覺，臉色發紫。男事主昏迷，被救護員送往伊利沙伯醫院急救，惜送院後證實不治</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a:t>
                      </a:r>
                      <a:endPar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zh-HK"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調查中</a:t>
                      </a:r>
                      <a:r>
                        <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 </a:t>
                      </a:r>
                      <a:endParaRPr lang="zh-HK" altLang="en-US" sz="20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extLst>
                  <a:ext uri="{0D108BD9-81ED-4DB2-BD59-A6C34878D82A}">
                    <a16:rowId xmlns:a16="http://schemas.microsoft.com/office/drawing/2014/main" val="2799795570"/>
                  </a:ext>
                </a:extLst>
              </a:tr>
            </a:tbl>
          </a:graphicData>
        </a:graphic>
      </p:graphicFrame>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9" name="矩形 8"/>
          <p:cNvSpPr/>
          <p:nvPr/>
        </p:nvSpPr>
        <p:spPr>
          <a:xfrm>
            <a:off x="2436972" y="321817"/>
            <a:ext cx="7101624" cy="707886"/>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prstClr val="black"/>
                </a:solidFill>
                <a:effectLst/>
                <a:uLnTx/>
                <a:uFillTx/>
                <a:latin typeface="+mn-ea"/>
                <a:cs typeface="+mn-cs"/>
              </a:rPr>
              <a:t>2022 </a:t>
            </a:r>
            <a:r>
              <a:rPr kumimoji="0" lang="zh-TW" altLang="en-US" sz="4000" b="1" i="0" u="none" strike="noStrike" kern="1200" cap="none" spc="0" normalizeH="0" baseline="0" noProof="0" dirty="0">
                <a:ln>
                  <a:noFill/>
                </a:ln>
                <a:solidFill>
                  <a:prstClr val="black"/>
                </a:solidFill>
                <a:effectLst/>
                <a:uLnTx/>
                <a:uFillTx/>
                <a:latin typeface="+mn-ea"/>
                <a:cs typeface="+mn-cs"/>
              </a:rPr>
              <a:t>年 </a:t>
            </a:r>
            <a:r>
              <a:rPr kumimoji="0" lang="en-GB" altLang="zh-TW" sz="4000" b="1" i="0" u="none" strike="noStrike" kern="1200" cap="none" spc="0" normalizeH="0" baseline="0" noProof="0" dirty="0" smtClean="0">
                <a:ln>
                  <a:noFill/>
                </a:ln>
                <a:solidFill>
                  <a:prstClr val="black"/>
                </a:solidFill>
                <a:effectLst/>
                <a:uLnTx/>
                <a:uFillTx/>
                <a:latin typeface="+mn-ea"/>
                <a:cs typeface="+mn-cs"/>
              </a:rPr>
              <a:t>6</a:t>
            </a:r>
            <a:r>
              <a:rPr kumimoji="0" lang="zh-TW" altLang="en-US" sz="4000" b="1" i="0" u="none" strike="noStrike" kern="1200" cap="none" spc="0" normalizeH="0" baseline="0" noProof="0" dirty="0" smtClean="0">
                <a:ln>
                  <a:noFill/>
                </a:ln>
                <a:solidFill>
                  <a:prstClr val="black"/>
                </a:solidFill>
                <a:effectLst/>
                <a:uLnTx/>
                <a:uFillTx/>
                <a:latin typeface="+mn-ea"/>
                <a:cs typeface="+mn-cs"/>
              </a:rPr>
              <a:t>月初</a:t>
            </a:r>
            <a:r>
              <a:rPr kumimoji="0" lang="zh-TW" altLang="en-US" sz="4000" b="1" i="0" u="none" strike="noStrike" kern="1200" cap="none" spc="0" normalizeH="0" baseline="0" noProof="0" dirty="0">
                <a:ln>
                  <a:noFill/>
                </a:ln>
                <a:solidFill>
                  <a:prstClr val="black"/>
                </a:solidFill>
                <a:effectLst/>
                <a:uLnTx/>
                <a:uFillTx/>
                <a:latin typeface="+mn-ea"/>
                <a:cs typeface="+mn-cs"/>
              </a:rPr>
              <a:t>建造業致命意外</a:t>
            </a:r>
            <a:endParaRPr kumimoji="0" lang="zh-HK" altLang="en-US" sz="4000" b="0" i="0" u="none" strike="noStrike" kern="1200" cap="none" spc="0" normalizeH="0" baseline="0" noProof="0" dirty="0">
              <a:ln>
                <a:noFill/>
              </a:ln>
              <a:solidFill>
                <a:prstClr val="black"/>
              </a:solidFill>
              <a:effectLst/>
              <a:uLnTx/>
              <a:uFillTx/>
              <a:latin typeface="+mn-ea"/>
              <a:cs typeface="+mn-cs"/>
            </a:endParaRPr>
          </a:p>
        </p:txBody>
      </p:sp>
      <p:sp>
        <p:nvSpPr>
          <p:cNvPr id="10" name="文字方塊 9">
            <a:extLst>
              <a:ext uri="{FF2B5EF4-FFF2-40B4-BE49-F238E27FC236}">
                <a16:creationId xmlns:a16="http://schemas.microsoft.com/office/drawing/2014/main" id="{2427CE70-E3FD-4B3D-A852-10364F715FE7}"/>
              </a:ext>
            </a:extLst>
          </p:cNvPr>
          <p:cNvSpPr txBox="1"/>
          <p:nvPr/>
        </p:nvSpPr>
        <p:spPr>
          <a:xfrm>
            <a:off x="1297481" y="6227209"/>
            <a:ext cx="9254531"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免責聲明：以下討論僅用於學術教學和分享。</a:t>
            </a:r>
            <a:endParaRPr kumimoji="0" lang="en-US" altLang="zh-TW" sz="14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HK" sz="14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Disclaimer: the following discussions are purely for academic teaching and sharing only.</a:t>
            </a:r>
            <a:endParaRPr kumimoji="0" lang="zh-HK" altLang="en-US" sz="14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graphicFrame>
        <p:nvGraphicFramePr>
          <p:cNvPr id="11" name="內容版面配置區 4"/>
          <p:cNvGraphicFramePr>
            <a:graphicFrameLocks/>
          </p:cNvGraphicFramePr>
          <p:nvPr>
            <p:extLst>
              <p:ext uri="{D42A27DB-BD31-4B8C-83A1-F6EECF244321}">
                <p14:modId xmlns:p14="http://schemas.microsoft.com/office/powerpoint/2010/main" val="2209500472"/>
              </p:ext>
            </p:extLst>
          </p:nvPr>
        </p:nvGraphicFramePr>
        <p:xfrm>
          <a:off x="577911" y="3199810"/>
          <a:ext cx="11036173" cy="1615440"/>
        </p:xfrm>
        <a:graphic>
          <a:graphicData uri="http://schemas.openxmlformats.org/drawingml/2006/table">
            <a:tbl>
              <a:tblPr firstRow="1" bandRow="1">
                <a:tableStyleId>{073A0DAA-6AF3-43AB-8588-CEC1D06C72B9}</a:tableStyleId>
              </a:tblPr>
              <a:tblGrid>
                <a:gridCol w="2274415">
                  <a:extLst>
                    <a:ext uri="{9D8B030D-6E8A-4147-A177-3AD203B41FA5}">
                      <a16:colId xmlns:a16="http://schemas.microsoft.com/office/drawing/2014/main" val="1114719634"/>
                    </a:ext>
                  </a:extLst>
                </a:gridCol>
                <a:gridCol w="6581678">
                  <a:extLst>
                    <a:ext uri="{9D8B030D-6E8A-4147-A177-3AD203B41FA5}">
                      <a16:colId xmlns:a16="http://schemas.microsoft.com/office/drawing/2014/main" val="3522483943"/>
                    </a:ext>
                  </a:extLst>
                </a:gridCol>
                <a:gridCol w="2180080">
                  <a:extLst>
                    <a:ext uri="{9D8B030D-6E8A-4147-A177-3AD203B41FA5}">
                      <a16:colId xmlns:a16="http://schemas.microsoft.com/office/drawing/2014/main" val="2165586218"/>
                    </a:ext>
                  </a:extLst>
                </a:gridCol>
              </a:tblGrid>
              <a:tr h="9989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6</a:t>
                      </a:r>
                      <a:r>
                        <a:rPr lang="zh-HK"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月</a:t>
                      </a:r>
                      <a:r>
                        <a:rPr lang="en-GB"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8</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日</a:t>
                      </a:r>
                      <a:endParaRPr lang="zh-HK" altLang="en-US" sz="20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死者</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姓</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羅</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rPr>
                        <a:t>64</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歲）</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男</a:t>
                      </a:r>
                      <a:r>
                        <a:rPr lang="zh-TW" altLang="zh-HK" sz="2000" b="0" i="0" kern="1200" dirty="0" smtClean="0">
                          <a:solidFill>
                            <a:schemeClr val="bg1"/>
                          </a:solidFill>
                          <a:effectLst/>
                          <a:latin typeface="Times New Roman" panose="02020603050405020304" pitchFamily="18" charset="0"/>
                          <a:ea typeface="+mn-ea"/>
                          <a:cs typeface="Times New Roman" panose="02020603050405020304" pitchFamily="18" charset="0"/>
                        </a:rPr>
                        <a:t>工人，</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負責操作起重機，疑因良久起重機沒有運作，工友沿起重機鐵架梯級擬登上駕駛室查看，赫見事主不省人事，大驚報案。被救護員送往醫院急救，惜送院後證實不治。</a:t>
                      </a:r>
                      <a:endPar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0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rPr>
                        <a:t>(</a:t>
                      </a:r>
                      <a:r>
                        <a:rPr lang="zh-TW" altLang="en-US" sz="2000" b="0" i="0" kern="1200" dirty="0" smtClean="0">
                          <a:solidFill>
                            <a:schemeClr val="bg1"/>
                          </a:solidFill>
                          <a:effectLst/>
                          <a:latin typeface="Times New Roman" panose="02020603050405020304" pitchFamily="18" charset="0"/>
                          <a:ea typeface="+mn-ea"/>
                          <a:cs typeface="Times New Roman" panose="02020603050405020304" pitchFamily="18" charset="0"/>
                        </a:rPr>
                        <a:t>調查中</a:t>
                      </a:r>
                      <a:r>
                        <a:rPr lang="en-US" altLang="zh-TW" sz="2000" b="0" i="0" kern="1200" dirty="0" smtClean="0">
                          <a:solidFill>
                            <a:schemeClr val="bg1"/>
                          </a:solidFill>
                          <a:effectLst/>
                          <a:latin typeface="Times New Roman" panose="02020603050405020304" pitchFamily="18" charset="0"/>
                          <a:ea typeface="+mn-ea"/>
                          <a:cs typeface="Times New Roman" panose="02020603050405020304" pitchFamily="18" charset="0"/>
                        </a:rPr>
                        <a:t>) </a:t>
                      </a:r>
                      <a:endParaRPr lang="en-US" altLang="zh-TW" sz="2000" b="0" i="0" kern="1200" dirty="0">
                        <a:solidFill>
                          <a:schemeClr val="bg1"/>
                        </a:solidFill>
                        <a:effectLst/>
                        <a:latin typeface="Times New Roman" panose="02020603050405020304" pitchFamily="18" charset="0"/>
                        <a:ea typeface="+mn-ea"/>
                        <a:cs typeface="Times New Roman" panose="02020603050405020304" pitchFamily="18" charset="0"/>
                      </a:endParaRPr>
                    </a:p>
                  </a:txBody>
                  <a:tcPr>
                    <a:solidFill>
                      <a:schemeClr val="tx1"/>
                    </a:solidFill>
                  </a:tcPr>
                </a:tc>
                <a:extLst>
                  <a:ext uri="{0D108BD9-81ED-4DB2-BD59-A6C34878D82A}">
                    <a16:rowId xmlns:a16="http://schemas.microsoft.com/office/drawing/2014/main" val="2799795570"/>
                  </a:ext>
                </a:extLst>
              </a:tr>
            </a:tbl>
          </a:graphicData>
        </a:graphic>
      </p:graphicFrame>
    </p:spTree>
    <p:extLst>
      <p:ext uri="{BB962C8B-B14F-4D97-AF65-F5344CB8AC3E}">
        <p14:creationId xmlns:p14="http://schemas.microsoft.com/office/powerpoint/2010/main" val="96872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828A8C4-667F-4BCA-A7DE-942F7C0FB6DD}" type="slidenum">
              <a:rPr lang="zh-HK" altLang="en-US" smtClean="0"/>
              <a:t>30</a:t>
            </a:fld>
            <a:endParaRPr lang="zh-HK" altLang="en-US"/>
          </a:p>
        </p:txBody>
      </p:sp>
      <p:sp>
        <p:nvSpPr>
          <p:cNvPr id="2" name="標題 1"/>
          <p:cNvSpPr>
            <a:spLocks noGrp="1"/>
          </p:cNvSpPr>
          <p:nvPr>
            <p:ph type="title" idx="4294967295"/>
          </p:nvPr>
        </p:nvSpPr>
        <p:spPr>
          <a:xfrm>
            <a:off x="838200" y="365125"/>
            <a:ext cx="10515600" cy="1325563"/>
          </a:xfrm>
        </p:spPr>
        <p:txBody>
          <a:bodyPr/>
          <a:lstStyle/>
          <a:p>
            <a:r>
              <a:rPr lang="zh-TW" altLang="en-US" u="sng" dirty="0" smtClean="0"/>
              <a:t>個案</a:t>
            </a:r>
            <a:r>
              <a:rPr lang="zh-TW" altLang="en-US" u="sng" dirty="0"/>
              <a:t>四</a:t>
            </a:r>
            <a:r>
              <a:rPr lang="zh-TW" altLang="en-US" u="sng" dirty="0" smtClean="0"/>
              <a:t>參考資料</a:t>
            </a:r>
            <a:r>
              <a:rPr lang="zh-TW" altLang="zh-HK" dirty="0"/>
              <a:t/>
            </a:r>
            <a:br>
              <a:rPr lang="zh-TW" altLang="zh-HK" dirty="0"/>
            </a:br>
            <a:endParaRPr lang="zh-HK" altLang="en-US" dirty="0"/>
          </a:p>
        </p:txBody>
      </p:sp>
      <p:sp>
        <p:nvSpPr>
          <p:cNvPr id="6" name="內容版面配置區 2"/>
          <p:cNvSpPr txBox="1">
            <a:spLocks/>
          </p:cNvSpPr>
          <p:nvPr/>
        </p:nvSpPr>
        <p:spPr>
          <a:xfrm>
            <a:off x="911082" y="5917659"/>
            <a:ext cx="5235514"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lvl="0" indent="0">
              <a:buNone/>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a:t>
            </a:r>
            <a:r>
              <a:rPr lang="zh-TW" altLang="en-US" sz="1100" dirty="0">
                <a:solidFill>
                  <a:prstClr val="black"/>
                </a:solidFill>
                <a:ea typeface="微軟正黑體" panose="020B0604030504040204" pitchFamily="34" charset="-120"/>
              </a:rPr>
              <a:t>負責。</a:t>
            </a:r>
            <a:r>
              <a:rPr kumimoji="0" lang="zh-TW" altLang="en-US" sz="1100" b="0" i="0" u="none" strike="noStrike" kern="1200" cap="none" spc="0" normalizeH="0" baseline="0" noProof="0" dirty="0" smtClean="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sp>
        <p:nvSpPr>
          <p:cNvPr id="10" name="文字方塊 9"/>
          <p:cNvSpPr txBox="1"/>
          <p:nvPr/>
        </p:nvSpPr>
        <p:spPr>
          <a:xfrm>
            <a:off x="742675" y="4863070"/>
            <a:ext cx="11172290" cy="830997"/>
          </a:xfrm>
          <a:prstGeom prst="rect">
            <a:avLst/>
          </a:prstGeom>
          <a:noFill/>
        </p:spPr>
        <p:txBody>
          <a:bodyPr wrap="square" rtlCol="0">
            <a:spAutoFit/>
          </a:bodyPr>
          <a:lstStyle/>
          <a:p>
            <a:pPr marL="895350" indent="-895350"/>
            <a:r>
              <a:rPr lang="zh-TW" altLang="en-US" sz="2400" dirty="0">
                <a:solidFill>
                  <a:srgbClr val="FF0000"/>
                </a:solidFill>
              </a:rPr>
              <a:t>注意：在工作場所的所有機器和工作平台應放置在平穩的地面上，以防止機器和工作平台因意外失去平衡而可能倒塌或引起人體被倒塌物壓傷。</a:t>
            </a:r>
          </a:p>
        </p:txBody>
      </p:sp>
      <p:sp>
        <p:nvSpPr>
          <p:cNvPr id="12" name="文字方塊 11"/>
          <p:cNvSpPr txBox="1"/>
          <p:nvPr/>
        </p:nvSpPr>
        <p:spPr>
          <a:xfrm>
            <a:off x="6328820" y="5897016"/>
            <a:ext cx="5342562" cy="830997"/>
          </a:xfrm>
          <a:prstGeom prst="rect">
            <a:avLst/>
          </a:prstGeom>
          <a:noFill/>
        </p:spPr>
        <p:txBody>
          <a:bodyPr wrap="square" rtlCol="0">
            <a:spAutoFit/>
          </a:bodyPr>
          <a:lstStyle/>
          <a:p>
            <a:r>
              <a:rPr lang="zh-HK" altLang="en-US" sz="1200" dirty="0"/>
              <a:t>參考來源</a:t>
            </a:r>
            <a:r>
              <a:rPr lang="zh-HK" altLang="en-US" sz="1200" dirty="0" smtClean="0"/>
              <a:t>：</a:t>
            </a:r>
            <a:r>
              <a:rPr lang="en-GB" altLang="zh-HK" sz="1200" u="sng" dirty="0">
                <a:solidFill>
                  <a:srgbClr val="0000FF"/>
                </a:solidFill>
              </a:rPr>
              <a:t>https://www.bing.com/images/search?q=%E5%B7%A5%E4%BA%BA%E9%81%AD%E5%80%92%E5%A1%8C%E7%9A%84%E5%8D%87%E9%99%8D%E5%8F%B0%E5%A3%93%E4%B8%AD&amp;qs=n&amp;form=QBIR&amp;sp</a:t>
            </a:r>
            <a:r>
              <a:rPr lang="en-GB" altLang="zh-HK" sz="1200" u="sng" dirty="0" smtClean="0">
                <a:solidFill>
                  <a:srgbClr val="0000FF"/>
                </a:solidFill>
              </a:rPr>
              <a:t>=-</a:t>
            </a:r>
            <a:endParaRPr lang="zh-HK" altLang="en-US" sz="1200" u="sng" dirty="0">
              <a:solidFill>
                <a:srgbClr val="0000FF"/>
              </a:solidFill>
            </a:endParaRPr>
          </a:p>
        </p:txBody>
      </p:sp>
      <p:sp>
        <p:nvSpPr>
          <p:cNvPr id="13" name="文字方塊 12"/>
          <p:cNvSpPr txBox="1"/>
          <p:nvPr/>
        </p:nvSpPr>
        <p:spPr>
          <a:xfrm>
            <a:off x="1738220" y="4175936"/>
            <a:ext cx="3598083" cy="307777"/>
          </a:xfrm>
          <a:prstGeom prst="rect">
            <a:avLst/>
          </a:prstGeom>
          <a:solidFill>
            <a:srgbClr val="FF0000"/>
          </a:solidFill>
        </p:spPr>
        <p:txBody>
          <a:bodyPr wrap="square" rtlCol="0">
            <a:spAutoFit/>
          </a:bodyPr>
          <a:lstStyle/>
          <a:p>
            <a:r>
              <a:rPr lang="zh-TW" altLang="en-US" sz="1400" dirty="0">
                <a:solidFill>
                  <a:schemeClr val="bg1"/>
                </a:solidFill>
              </a:rPr>
              <a:t>任何人不得在該傾斜或不平坦區域附近工作。</a:t>
            </a:r>
            <a:endParaRPr lang="zh-HK" altLang="en-US" sz="1400" dirty="0">
              <a:solidFill>
                <a:schemeClr val="bg1"/>
              </a:solidFill>
            </a:endParaRPr>
          </a:p>
        </p:txBody>
      </p:sp>
      <p:pic>
        <p:nvPicPr>
          <p:cNvPr id="11" name="圖片 10"/>
          <p:cNvPicPr>
            <a:picLocks noChangeAspect="1"/>
          </p:cNvPicPr>
          <p:nvPr/>
        </p:nvPicPr>
        <p:blipFill rotWithShape="1">
          <a:blip r:embed="rId3">
            <a:extLst>
              <a:ext uri="{28A0092B-C50C-407E-A947-70E740481C1C}">
                <a14:useLocalDpi xmlns:a14="http://schemas.microsoft.com/office/drawing/2010/main"/>
              </a:ext>
            </a:extLst>
          </a:blip>
          <a:srcRect b="19151"/>
          <a:stretch/>
        </p:blipFill>
        <p:spPr>
          <a:xfrm>
            <a:off x="911082" y="1418909"/>
            <a:ext cx="5829405" cy="3220569"/>
          </a:xfrm>
          <a:prstGeom prst="rect">
            <a:avLst/>
          </a:prstGeom>
        </p:spPr>
      </p:pic>
      <p:pic>
        <p:nvPicPr>
          <p:cNvPr id="15" name="圖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24400" y="1431841"/>
            <a:ext cx="4472624" cy="3207637"/>
          </a:xfrm>
          <a:prstGeom prst="rect">
            <a:avLst/>
          </a:prstGeom>
        </p:spPr>
      </p:pic>
      <p:sp>
        <p:nvSpPr>
          <p:cNvPr id="16" name="文字方塊 15"/>
          <p:cNvSpPr txBox="1"/>
          <p:nvPr/>
        </p:nvSpPr>
        <p:spPr>
          <a:xfrm>
            <a:off x="1254307" y="4289609"/>
            <a:ext cx="4777216" cy="307777"/>
          </a:xfrm>
          <a:prstGeom prst="rect">
            <a:avLst/>
          </a:prstGeom>
          <a:solidFill>
            <a:srgbClr val="FF0000"/>
          </a:solidFill>
        </p:spPr>
        <p:txBody>
          <a:bodyPr wrap="square" rtlCol="0">
            <a:spAutoFit/>
          </a:bodyPr>
          <a:lstStyle/>
          <a:p>
            <a:pPr algn="ctr"/>
            <a:r>
              <a:rPr lang="zh-TW" altLang="en-US" sz="1400" dirty="0">
                <a:solidFill>
                  <a:schemeClr val="bg1"/>
                </a:solidFill>
              </a:rPr>
              <a:t>請不要</a:t>
            </a:r>
            <a:r>
              <a:rPr lang="zh-TW" altLang="en-US" sz="1400" dirty="0" smtClean="0">
                <a:solidFill>
                  <a:schemeClr val="bg1"/>
                </a:solidFill>
              </a:rPr>
              <a:t>在</a:t>
            </a:r>
            <a:r>
              <a:rPr lang="zh-TW" altLang="en-US" sz="1400" dirty="0">
                <a:solidFill>
                  <a:schemeClr val="bg1"/>
                </a:solidFill>
              </a:rPr>
              <a:t>尚未</a:t>
            </a:r>
            <a:r>
              <a:rPr lang="zh-TW" altLang="en-US" sz="1400" dirty="0" smtClean="0">
                <a:solidFill>
                  <a:schemeClr val="bg1"/>
                </a:solidFill>
              </a:rPr>
              <a:t>穩固的</a:t>
            </a:r>
            <a:r>
              <a:rPr lang="zh-TW" altLang="en-US" sz="1400" dirty="0">
                <a:solidFill>
                  <a:schemeClr val="bg1"/>
                </a:solidFill>
              </a:rPr>
              <a:t>升降台</a:t>
            </a:r>
            <a:r>
              <a:rPr lang="en-US" altLang="zh-TW" sz="1400" dirty="0">
                <a:solidFill>
                  <a:schemeClr val="bg1"/>
                </a:solidFill>
              </a:rPr>
              <a:t>/</a:t>
            </a:r>
            <a:r>
              <a:rPr lang="zh-TW" altLang="en-US" sz="1400" dirty="0" smtClean="0">
                <a:solidFill>
                  <a:schemeClr val="bg1"/>
                </a:solidFill>
              </a:rPr>
              <a:t>棚架或</a:t>
            </a:r>
            <a:r>
              <a:rPr lang="zh-TW" altLang="en-US" sz="1400" dirty="0">
                <a:solidFill>
                  <a:schemeClr val="bg1"/>
                </a:solidFill>
              </a:rPr>
              <a:t>平台下方或附近工作</a:t>
            </a:r>
            <a:r>
              <a:rPr lang="zh-TW" altLang="en-US" sz="1400" dirty="0" smtClean="0">
                <a:solidFill>
                  <a:schemeClr val="bg1"/>
                </a:solidFill>
              </a:rPr>
              <a:t>。</a:t>
            </a:r>
            <a:endParaRPr lang="zh-HK" altLang="en-US" sz="1400" dirty="0">
              <a:solidFill>
                <a:schemeClr val="bg1"/>
              </a:solidFill>
            </a:endParaRPr>
          </a:p>
        </p:txBody>
      </p:sp>
      <p:sp>
        <p:nvSpPr>
          <p:cNvPr id="17" name="文字方塊 16"/>
          <p:cNvSpPr txBox="1"/>
          <p:nvPr/>
        </p:nvSpPr>
        <p:spPr>
          <a:xfrm>
            <a:off x="7447085" y="4289608"/>
            <a:ext cx="3977378" cy="307777"/>
          </a:xfrm>
          <a:prstGeom prst="rect">
            <a:avLst/>
          </a:prstGeom>
          <a:solidFill>
            <a:srgbClr val="FF0000"/>
          </a:solidFill>
        </p:spPr>
        <p:txBody>
          <a:bodyPr wrap="square" rtlCol="0">
            <a:spAutoFit/>
          </a:bodyPr>
          <a:lstStyle/>
          <a:p>
            <a:pPr algn="ctr"/>
            <a:r>
              <a:rPr lang="zh-TW" altLang="en-US" sz="1400" dirty="0">
                <a:solidFill>
                  <a:schemeClr val="bg1"/>
                </a:solidFill>
              </a:rPr>
              <a:t>請將出現故障的升降台</a:t>
            </a:r>
            <a:r>
              <a:rPr lang="en-US" altLang="zh-TW" sz="1400" dirty="0">
                <a:solidFill>
                  <a:schemeClr val="bg1"/>
                </a:solidFill>
              </a:rPr>
              <a:t>/</a:t>
            </a:r>
            <a:r>
              <a:rPr lang="zh-TW" altLang="en-US" sz="1400" dirty="0" smtClean="0">
                <a:solidFill>
                  <a:schemeClr val="bg1"/>
                </a:solidFill>
              </a:rPr>
              <a:t>棚架圍起，</a:t>
            </a:r>
            <a:r>
              <a:rPr lang="zh-TW" altLang="en-US" sz="1400" dirty="0">
                <a:solidFill>
                  <a:schemeClr val="bg1"/>
                </a:solidFill>
              </a:rPr>
              <a:t>並儘快</a:t>
            </a:r>
            <a:r>
              <a:rPr lang="zh-TW" altLang="en-US" sz="1400" dirty="0" smtClean="0">
                <a:solidFill>
                  <a:schemeClr val="bg1"/>
                </a:solidFill>
              </a:rPr>
              <a:t>修理。</a:t>
            </a:r>
            <a:endParaRPr lang="zh-HK" altLang="en-US" sz="1400" dirty="0">
              <a:solidFill>
                <a:schemeClr val="bg1"/>
              </a:solidFill>
            </a:endParaRPr>
          </a:p>
        </p:txBody>
      </p:sp>
    </p:spTree>
    <p:extLst>
      <p:ext uri="{BB962C8B-B14F-4D97-AF65-F5344CB8AC3E}">
        <p14:creationId xmlns:p14="http://schemas.microsoft.com/office/powerpoint/2010/main" val="4069384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828A8C4-667F-4BCA-A7DE-942F7C0FB6DD}" type="slidenum">
              <a:rPr lang="zh-HK" altLang="en-US" smtClean="0"/>
              <a:t>31</a:t>
            </a:fld>
            <a:endParaRPr lang="zh-HK" altLang="en-US"/>
          </a:p>
        </p:txBody>
      </p:sp>
      <p:sp>
        <p:nvSpPr>
          <p:cNvPr id="6" name="內容版面配置區 2"/>
          <p:cNvSpPr txBox="1">
            <a:spLocks/>
          </p:cNvSpPr>
          <p:nvPr/>
        </p:nvSpPr>
        <p:spPr>
          <a:xfrm>
            <a:off x="940506" y="5435963"/>
            <a:ext cx="5235514"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lvl="0" indent="0">
              <a:buNone/>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a:t>
            </a:r>
            <a:r>
              <a:rPr lang="zh-TW" altLang="en-US" sz="1100" dirty="0">
                <a:solidFill>
                  <a:prstClr val="black"/>
                </a:solidFill>
                <a:ea typeface="微軟正黑體" panose="020B0604030504040204" pitchFamily="34" charset="-120"/>
              </a:rPr>
              <a:t>負責。</a:t>
            </a:r>
            <a:r>
              <a:rPr kumimoji="0" lang="zh-TW" altLang="en-US" sz="1100" b="0" i="0" u="none" strike="noStrike" kern="1200" cap="none" spc="0" normalizeH="0" baseline="0" noProof="0" dirty="0" smtClean="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pic>
        <p:nvPicPr>
          <p:cNvPr id="7" name="圖片 6"/>
          <p:cNvPicPr>
            <a:picLocks noChangeAspect="1"/>
          </p:cNvPicPr>
          <p:nvPr/>
        </p:nvPicPr>
        <p:blipFill rotWithShape="1">
          <a:blip r:embed="rId3" cstate="email">
            <a:extLst>
              <a:ext uri="{28A0092B-C50C-407E-A947-70E740481C1C}">
                <a14:useLocalDpi xmlns:a14="http://schemas.microsoft.com/office/drawing/2010/main"/>
              </a:ext>
            </a:extLst>
          </a:blip>
          <a:srcRect l="21035" t="2328" r="14860"/>
          <a:stretch/>
        </p:blipFill>
        <p:spPr>
          <a:xfrm>
            <a:off x="8216269" y="972637"/>
            <a:ext cx="3698696" cy="3166682"/>
          </a:xfrm>
          <a:prstGeom prst="rect">
            <a:avLst/>
          </a:prstGeom>
        </p:spPr>
      </p:pic>
      <p:pic>
        <p:nvPicPr>
          <p:cNvPr id="8" name="圖片 7"/>
          <p:cNvPicPr>
            <a:picLocks noChangeAspect="1"/>
          </p:cNvPicPr>
          <p:nvPr/>
        </p:nvPicPr>
        <p:blipFill rotWithShape="1">
          <a:blip r:embed="rId4" cstate="email">
            <a:extLst>
              <a:ext uri="{28A0092B-C50C-407E-A947-70E740481C1C}">
                <a14:useLocalDpi xmlns:a14="http://schemas.microsoft.com/office/drawing/2010/main"/>
              </a:ext>
            </a:extLst>
          </a:blip>
          <a:srcRect l="17245" t="10542" r="16253" b="5222"/>
          <a:stretch/>
        </p:blipFill>
        <p:spPr>
          <a:xfrm>
            <a:off x="4340585" y="972637"/>
            <a:ext cx="3670869" cy="3176683"/>
          </a:xfrm>
          <a:prstGeom prst="rect">
            <a:avLst/>
          </a:prstGeom>
        </p:spPr>
      </p:pic>
      <p:pic>
        <p:nvPicPr>
          <p:cNvPr id="9" name="圖片 8"/>
          <p:cNvPicPr>
            <a:picLocks noChangeAspect="1"/>
          </p:cNvPicPr>
          <p:nvPr/>
        </p:nvPicPr>
        <p:blipFill rotWithShape="1">
          <a:blip r:embed="rId5" cstate="email">
            <a:extLst>
              <a:ext uri="{28A0092B-C50C-407E-A947-70E740481C1C}">
                <a14:useLocalDpi xmlns:a14="http://schemas.microsoft.com/office/drawing/2010/main"/>
              </a:ext>
            </a:extLst>
          </a:blip>
          <a:srcRect l="24194" t="3737" b="15118"/>
          <a:stretch/>
        </p:blipFill>
        <p:spPr>
          <a:xfrm>
            <a:off x="407410" y="1004798"/>
            <a:ext cx="3776180" cy="3150014"/>
          </a:xfrm>
          <a:prstGeom prst="rect">
            <a:avLst/>
          </a:prstGeom>
        </p:spPr>
      </p:pic>
      <p:sp>
        <p:nvSpPr>
          <p:cNvPr id="10" name="文字方塊 9"/>
          <p:cNvSpPr txBox="1"/>
          <p:nvPr/>
        </p:nvSpPr>
        <p:spPr>
          <a:xfrm>
            <a:off x="652971" y="4272290"/>
            <a:ext cx="11172290" cy="830997"/>
          </a:xfrm>
          <a:prstGeom prst="rect">
            <a:avLst/>
          </a:prstGeom>
          <a:noFill/>
        </p:spPr>
        <p:txBody>
          <a:bodyPr wrap="square" rtlCol="0">
            <a:spAutoFit/>
          </a:bodyPr>
          <a:lstStyle/>
          <a:p>
            <a:pPr marL="895350" indent="-895350"/>
            <a:r>
              <a:rPr lang="zh-TW" altLang="en-US" sz="2400" dirty="0">
                <a:solidFill>
                  <a:srgbClr val="FF0000"/>
                </a:solidFill>
              </a:rPr>
              <a:t>注意：在工作場所的所有機器和工作平台</a:t>
            </a:r>
            <a:r>
              <a:rPr lang="zh-TW" altLang="en-US" sz="2400" dirty="0" smtClean="0">
                <a:solidFill>
                  <a:srgbClr val="FF0000"/>
                </a:solidFill>
              </a:rPr>
              <a:t>應放置</a:t>
            </a:r>
            <a:r>
              <a:rPr lang="zh-TW" altLang="en-US" sz="2400" dirty="0">
                <a:solidFill>
                  <a:srgbClr val="FF0000"/>
                </a:solidFill>
              </a:rPr>
              <a:t>在</a:t>
            </a:r>
            <a:r>
              <a:rPr lang="zh-TW" altLang="en-US" sz="2400" dirty="0" smtClean="0">
                <a:solidFill>
                  <a:srgbClr val="FF0000"/>
                </a:solidFill>
              </a:rPr>
              <a:t>平穩的</a:t>
            </a:r>
            <a:r>
              <a:rPr lang="zh-TW" altLang="en-US" sz="2400" dirty="0">
                <a:solidFill>
                  <a:srgbClr val="FF0000"/>
                </a:solidFill>
              </a:rPr>
              <a:t>地面上，以</a:t>
            </a:r>
            <a:r>
              <a:rPr lang="zh-TW" altLang="en-US" sz="2400" dirty="0" smtClean="0">
                <a:solidFill>
                  <a:srgbClr val="FF0000"/>
                </a:solidFill>
              </a:rPr>
              <a:t>防止機器</a:t>
            </a:r>
            <a:r>
              <a:rPr lang="zh-TW" altLang="en-US" sz="2400" dirty="0">
                <a:solidFill>
                  <a:srgbClr val="FF0000"/>
                </a:solidFill>
              </a:rPr>
              <a:t>和工作平台因意外失去平衡而可能倒塌或引起人體被倒塌物</a:t>
            </a:r>
            <a:r>
              <a:rPr lang="zh-TW" altLang="en-US" sz="2400" dirty="0" smtClean="0">
                <a:solidFill>
                  <a:srgbClr val="FF0000"/>
                </a:solidFill>
              </a:rPr>
              <a:t>壓傷。</a:t>
            </a:r>
            <a:endParaRPr lang="zh-HK" altLang="en-US" sz="2400" dirty="0">
              <a:solidFill>
                <a:srgbClr val="FF0000"/>
              </a:solidFill>
            </a:endParaRPr>
          </a:p>
        </p:txBody>
      </p:sp>
      <p:sp>
        <p:nvSpPr>
          <p:cNvPr id="12" name="文字方塊 11"/>
          <p:cNvSpPr txBox="1"/>
          <p:nvPr/>
        </p:nvSpPr>
        <p:spPr>
          <a:xfrm>
            <a:off x="6328820" y="5416486"/>
            <a:ext cx="5342562" cy="830997"/>
          </a:xfrm>
          <a:prstGeom prst="rect">
            <a:avLst/>
          </a:prstGeom>
          <a:noFill/>
        </p:spPr>
        <p:txBody>
          <a:bodyPr wrap="square" rtlCol="0">
            <a:spAutoFit/>
          </a:bodyPr>
          <a:lstStyle/>
          <a:p>
            <a:r>
              <a:rPr lang="zh-HK" altLang="en-US" sz="1200" dirty="0"/>
              <a:t>參考來源：</a:t>
            </a:r>
            <a:r>
              <a:rPr lang="en-GB" altLang="zh-HK" sz="1200" dirty="0" smtClean="0">
                <a:hlinkClick r:id="rId6"/>
              </a:rPr>
              <a:t>https</a:t>
            </a:r>
            <a:r>
              <a:rPr lang="en-GB" altLang="zh-HK" sz="1200" dirty="0">
                <a:hlinkClick r:id="rId6"/>
              </a:rPr>
              <a:t>://www.bing.com/images/search?q=%</a:t>
            </a:r>
            <a:r>
              <a:rPr lang="en-GB" altLang="zh-HK" sz="1200" dirty="0" smtClean="0">
                <a:hlinkClick r:id="rId6"/>
              </a:rPr>
              <a:t>e9%81%ad%e5%80%92%e5%a1%8c%e7%9a%84%e5%8d%87%e9%99%8d%e5%8f%b0%e5%a3%93%e4%b8%ad&amp;form=HDRSC3&amp;first=1&amp;tsc=ImageHoverTitle</a:t>
            </a:r>
            <a:r>
              <a:rPr lang="en-GB" altLang="zh-HK" sz="1200" dirty="0" smtClean="0"/>
              <a:t> </a:t>
            </a:r>
            <a:endParaRPr lang="zh-HK" altLang="en-US" sz="1200" dirty="0"/>
          </a:p>
        </p:txBody>
      </p:sp>
      <p:sp>
        <p:nvSpPr>
          <p:cNvPr id="3" name="文字方塊 2"/>
          <p:cNvSpPr txBox="1"/>
          <p:nvPr/>
        </p:nvSpPr>
        <p:spPr>
          <a:xfrm>
            <a:off x="494716" y="3730624"/>
            <a:ext cx="3659061" cy="292388"/>
          </a:xfrm>
          <a:prstGeom prst="rect">
            <a:avLst/>
          </a:prstGeom>
          <a:solidFill>
            <a:srgbClr val="FF0000"/>
          </a:solidFill>
        </p:spPr>
        <p:txBody>
          <a:bodyPr wrap="square" rtlCol="0">
            <a:spAutoFit/>
          </a:bodyPr>
          <a:lstStyle/>
          <a:p>
            <a:pPr algn="ctr"/>
            <a:r>
              <a:rPr lang="zh-TW" altLang="en-US" sz="1300" dirty="0" smtClean="0">
                <a:solidFill>
                  <a:schemeClr val="bg1"/>
                </a:solidFill>
              </a:rPr>
              <a:t>機器</a:t>
            </a:r>
            <a:r>
              <a:rPr lang="zh-TW" altLang="en-US" sz="1300" dirty="0">
                <a:solidFill>
                  <a:schemeClr val="bg1"/>
                </a:solidFill>
              </a:rPr>
              <a:t>在工作場所閑置時應停放在穩固</a:t>
            </a:r>
            <a:r>
              <a:rPr lang="zh-TW" altLang="en-US" sz="1300" dirty="0" smtClean="0">
                <a:solidFill>
                  <a:schemeClr val="bg1"/>
                </a:solidFill>
              </a:rPr>
              <a:t>的地面</a:t>
            </a:r>
            <a:r>
              <a:rPr lang="zh-TW" altLang="en-US" sz="1300" dirty="0">
                <a:solidFill>
                  <a:schemeClr val="bg1"/>
                </a:solidFill>
              </a:rPr>
              <a:t>上。</a:t>
            </a:r>
            <a:endParaRPr lang="zh-HK" altLang="en-US" sz="1300" dirty="0">
              <a:solidFill>
                <a:schemeClr val="bg1"/>
              </a:solidFill>
            </a:endParaRPr>
          </a:p>
        </p:txBody>
      </p:sp>
      <p:sp>
        <p:nvSpPr>
          <p:cNvPr id="13" name="文字方塊 12"/>
          <p:cNvSpPr txBox="1"/>
          <p:nvPr/>
        </p:nvSpPr>
        <p:spPr>
          <a:xfrm>
            <a:off x="4376977" y="3758490"/>
            <a:ext cx="3598083" cy="307777"/>
          </a:xfrm>
          <a:prstGeom prst="rect">
            <a:avLst/>
          </a:prstGeom>
          <a:solidFill>
            <a:srgbClr val="FF0000"/>
          </a:solidFill>
        </p:spPr>
        <p:txBody>
          <a:bodyPr wrap="square" rtlCol="0">
            <a:spAutoFit/>
          </a:bodyPr>
          <a:lstStyle/>
          <a:p>
            <a:r>
              <a:rPr lang="zh-TW" altLang="en-US" sz="1400" dirty="0">
                <a:solidFill>
                  <a:schemeClr val="bg1"/>
                </a:solidFill>
              </a:rPr>
              <a:t>任何人不得在該傾斜</a:t>
            </a:r>
            <a:r>
              <a:rPr lang="zh-TW" altLang="en-US" sz="1400" dirty="0" smtClean="0">
                <a:solidFill>
                  <a:schemeClr val="bg1"/>
                </a:solidFill>
              </a:rPr>
              <a:t>或不平坦區域</a:t>
            </a:r>
            <a:r>
              <a:rPr lang="zh-TW" altLang="en-US" sz="1400" dirty="0">
                <a:solidFill>
                  <a:schemeClr val="bg1"/>
                </a:solidFill>
              </a:rPr>
              <a:t>附近工作。</a:t>
            </a:r>
            <a:endParaRPr lang="zh-HK" altLang="en-US" sz="1400" dirty="0">
              <a:solidFill>
                <a:schemeClr val="bg1"/>
              </a:solidFill>
            </a:endParaRPr>
          </a:p>
        </p:txBody>
      </p:sp>
      <p:sp>
        <p:nvSpPr>
          <p:cNvPr id="14" name="文字方塊 13"/>
          <p:cNvSpPr txBox="1"/>
          <p:nvPr/>
        </p:nvSpPr>
        <p:spPr>
          <a:xfrm>
            <a:off x="8305973" y="3796171"/>
            <a:ext cx="3519288" cy="307777"/>
          </a:xfrm>
          <a:prstGeom prst="rect">
            <a:avLst/>
          </a:prstGeom>
          <a:solidFill>
            <a:srgbClr val="FF0000"/>
          </a:solidFill>
        </p:spPr>
        <p:txBody>
          <a:bodyPr wrap="square" rtlCol="0">
            <a:spAutoFit/>
          </a:bodyPr>
          <a:lstStyle/>
          <a:p>
            <a:pPr algn="ctr"/>
            <a:r>
              <a:rPr lang="zh-TW" altLang="en-US" sz="1400" dirty="0">
                <a:solidFill>
                  <a:schemeClr val="bg1"/>
                </a:solidFill>
              </a:rPr>
              <a:t>升降</a:t>
            </a:r>
            <a:r>
              <a:rPr lang="zh-TW" altLang="en-US" sz="1400" dirty="0" smtClean="0">
                <a:solidFill>
                  <a:schemeClr val="bg1"/>
                </a:solidFill>
              </a:rPr>
              <a:t>台</a:t>
            </a:r>
            <a:r>
              <a:rPr lang="en-GB" altLang="zh-TW" sz="1400" dirty="0" smtClean="0">
                <a:solidFill>
                  <a:schemeClr val="bg1"/>
                </a:solidFill>
              </a:rPr>
              <a:t>/</a:t>
            </a:r>
            <a:r>
              <a:rPr lang="zh-TW" altLang="en-US" sz="1400" dirty="0" smtClean="0">
                <a:solidFill>
                  <a:schemeClr val="bg1"/>
                </a:solidFill>
              </a:rPr>
              <a:t>棚架因</a:t>
            </a:r>
            <a:r>
              <a:rPr lang="zh-TW" altLang="en-US" sz="1400" dirty="0">
                <a:solidFill>
                  <a:schemeClr val="bg1"/>
                </a:solidFill>
              </a:rPr>
              <a:t>安裝或放置</a:t>
            </a:r>
            <a:r>
              <a:rPr lang="zh-TW" altLang="en-US" sz="1400" dirty="0" smtClean="0">
                <a:solidFill>
                  <a:schemeClr val="bg1"/>
                </a:solidFill>
              </a:rPr>
              <a:t>不妥而</a:t>
            </a:r>
            <a:r>
              <a:rPr lang="zh-TW" altLang="en-US" sz="1400" dirty="0">
                <a:solidFill>
                  <a:schemeClr val="bg1"/>
                </a:solidFill>
              </a:rPr>
              <a:t>倒塌。</a:t>
            </a:r>
            <a:endParaRPr lang="zh-HK" altLang="en-US" sz="1400" dirty="0">
              <a:solidFill>
                <a:schemeClr val="bg1"/>
              </a:solidFill>
            </a:endParaRPr>
          </a:p>
        </p:txBody>
      </p:sp>
      <p:sp>
        <p:nvSpPr>
          <p:cNvPr id="5" name="橢圓 4"/>
          <p:cNvSpPr/>
          <p:nvPr/>
        </p:nvSpPr>
        <p:spPr>
          <a:xfrm>
            <a:off x="5345662" y="1960684"/>
            <a:ext cx="741485" cy="140676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15" name="直線單箭頭接點 14"/>
          <p:cNvCxnSpPr/>
          <p:nvPr/>
        </p:nvCxnSpPr>
        <p:spPr>
          <a:xfrm flipV="1">
            <a:off x="2066192" y="3235569"/>
            <a:ext cx="413239" cy="26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150497" y="6356350"/>
            <a:ext cx="1735494" cy="369332"/>
          </a:xfrm>
          <a:prstGeom prst="rect">
            <a:avLst/>
          </a:prstGeom>
          <a:noFill/>
        </p:spPr>
        <p:txBody>
          <a:bodyPr wrap="square" rtlCol="0">
            <a:spAutoFit/>
          </a:bodyPr>
          <a:lstStyle/>
          <a:p>
            <a:pPr algn="ctr"/>
            <a:r>
              <a:rPr lang="en-US" altLang="zh-HK" b="1" dirty="0" smtClean="0"/>
              <a:t>&lt; </a:t>
            </a:r>
            <a:r>
              <a:rPr lang="zh-HK" altLang="en-US" b="1" dirty="0" smtClean="0"/>
              <a:t>完 </a:t>
            </a:r>
            <a:r>
              <a:rPr lang="en-US" altLang="zh-HK" b="1" dirty="0" smtClean="0"/>
              <a:t>&gt;</a:t>
            </a:r>
            <a:endParaRPr lang="zh-HK" altLang="en-US" b="1" dirty="0"/>
          </a:p>
        </p:txBody>
      </p:sp>
    </p:spTree>
    <p:extLst>
      <p:ext uri="{BB962C8B-B14F-4D97-AF65-F5344CB8AC3E}">
        <p14:creationId xmlns:p14="http://schemas.microsoft.com/office/powerpoint/2010/main" val="1775210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a:ext>
            </a:extLst>
          </a:blip>
          <a:srcRect l="3116" t="1760" r="2460"/>
          <a:stretch/>
        </p:blipFill>
        <p:spPr>
          <a:xfrm>
            <a:off x="1385337" y="0"/>
            <a:ext cx="10004491" cy="6802322"/>
          </a:xfrm>
          <a:prstGeom prst="rect">
            <a:avLst/>
          </a:prstGeom>
        </p:spPr>
      </p:pic>
      <p:sp>
        <p:nvSpPr>
          <p:cNvPr id="6" name="標題 1"/>
          <p:cNvSpPr txBox="1">
            <a:spLocks/>
          </p:cNvSpPr>
          <p:nvPr/>
        </p:nvSpPr>
        <p:spPr>
          <a:xfrm>
            <a:off x="7703513" y="1226976"/>
            <a:ext cx="2817365" cy="41921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altLang="zh-TW" sz="2000" b="1" dirty="0">
                <a:effectLst>
                  <a:outerShdw blurRad="38100" dist="38100" dir="2700000" algn="tl">
                    <a:srgbClr val="000000">
                      <a:alpha val="43137"/>
                    </a:srgbClr>
                  </a:outerShdw>
                </a:effectLst>
                <a:latin typeface="微軟正黑體"/>
                <a:ea typeface="微軟正黑體"/>
              </a:rPr>
              <a:t>2022 - 4 - 18</a:t>
            </a:r>
          </a:p>
          <a:p>
            <a:r>
              <a:rPr lang="zh-TW" altLang="zh-HK" sz="2000" b="1" dirty="0">
                <a:effectLst>
                  <a:outerShdw blurRad="38100" dist="38100" dir="2700000" algn="tl">
                    <a:srgbClr val="000000">
                      <a:alpha val="43137"/>
                    </a:srgbClr>
                  </a:outerShdw>
                </a:effectLst>
                <a:latin typeface="微軟正黑體"/>
                <a:ea typeface="微軟正黑體"/>
              </a:rPr>
              <a:t>吳</a:t>
            </a:r>
            <a:r>
              <a:rPr lang="zh-TW" altLang="en-US" sz="2000" b="1" dirty="0">
                <a:effectLst>
                  <a:outerShdw blurRad="38100" dist="38100" dir="2700000" algn="tl">
                    <a:srgbClr val="000000">
                      <a:alpha val="43137"/>
                    </a:srgbClr>
                  </a:outerShdw>
                </a:effectLst>
                <a:latin typeface="微軟正黑體"/>
                <a:ea typeface="微軟正黑體"/>
              </a:rPr>
              <a:t>女士</a:t>
            </a:r>
            <a:endParaRPr lang="en-US" altLang="zh-TW" sz="2000" b="1" dirty="0">
              <a:effectLst>
                <a:outerShdw blurRad="38100" dist="38100" dir="2700000" algn="tl">
                  <a:srgbClr val="000000">
                    <a:alpha val="43137"/>
                  </a:srgbClr>
                </a:outerShdw>
              </a:effectLst>
              <a:latin typeface="微軟正黑體"/>
              <a:ea typeface="微軟正黑體"/>
            </a:endParaRPr>
          </a:p>
          <a:p>
            <a:endParaRPr lang="en-US" altLang="zh-TW" sz="1000" b="1" dirty="0">
              <a:effectLst>
                <a:outerShdw blurRad="38100" dist="38100" dir="2700000" algn="tl">
                  <a:srgbClr val="000000">
                    <a:alpha val="43137"/>
                  </a:srgbClr>
                </a:outerShdw>
              </a:effectLst>
              <a:latin typeface="微軟正黑體"/>
              <a:ea typeface="微軟正黑體"/>
            </a:endParaRPr>
          </a:p>
          <a:p>
            <a:pPr>
              <a:spcBef>
                <a:spcPts val="0"/>
              </a:spcBef>
              <a:defRPr/>
            </a:pPr>
            <a:r>
              <a:rPr lang="en-US" altLang="zh-TW" sz="2000" b="1" dirty="0">
                <a:effectLst>
                  <a:outerShdw blurRad="38100" dist="38100" dir="2700000" algn="tl">
                    <a:srgbClr val="000000">
                      <a:alpha val="43137"/>
                    </a:srgbClr>
                  </a:outerShdw>
                </a:effectLst>
                <a:latin typeface="微軟正黑體"/>
                <a:ea typeface="微軟正黑體"/>
              </a:rPr>
              <a:t>2022 - 4 - 27</a:t>
            </a:r>
          </a:p>
          <a:p>
            <a:r>
              <a:rPr lang="zh-TW" altLang="en-US" sz="2000" b="1" dirty="0">
                <a:effectLst>
                  <a:outerShdw blurRad="38100" dist="38100" dir="2700000" algn="tl">
                    <a:srgbClr val="000000">
                      <a:alpha val="43137"/>
                    </a:srgbClr>
                  </a:outerShdw>
                </a:effectLst>
                <a:latin typeface="微軟正黑體"/>
                <a:ea typeface="微軟正黑體"/>
              </a:rPr>
              <a:t>胡先生</a:t>
            </a:r>
            <a:endParaRPr lang="en-GB" altLang="zh-TW" sz="2000" b="1" dirty="0">
              <a:effectLst>
                <a:outerShdw blurRad="38100" dist="38100" dir="2700000" algn="tl">
                  <a:srgbClr val="000000">
                    <a:alpha val="43137"/>
                  </a:srgbClr>
                </a:outerShdw>
              </a:effectLst>
              <a:latin typeface="微軟正黑體"/>
              <a:ea typeface="微軟正黑體"/>
            </a:endParaRPr>
          </a:p>
          <a:p>
            <a:endParaRPr lang="en-GB" altLang="zh-TW" sz="1000" b="1" dirty="0">
              <a:effectLst>
                <a:outerShdw blurRad="38100" dist="38100" dir="2700000" algn="tl">
                  <a:srgbClr val="000000">
                    <a:alpha val="43137"/>
                  </a:srgbClr>
                </a:outerShdw>
              </a:effectLst>
              <a:latin typeface="微軟正黑體"/>
              <a:ea typeface="微軟正黑體"/>
            </a:endParaRPr>
          </a:p>
          <a:p>
            <a:pPr>
              <a:spcBef>
                <a:spcPts val="0"/>
              </a:spcBef>
              <a:defRPr/>
            </a:pPr>
            <a:r>
              <a:rPr lang="en-US" altLang="zh-TW" sz="2000" b="1" dirty="0">
                <a:effectLst>
                  <a:outerShdw blurRad="38100" dist="38100" dir="2700000" algn="tl">
                    <a:srgbClr val="000000">
                      <a:alpha val="43137"/>
                    </a:srgbClr>
                  </a:outerShdw>
                </a:effectLst>
                <a:latin typeface="微軟正黑體"/>
                <a:ea typeface="微軟正黑體"/>
              </a:rPr>
              <a:t>2022 - 5 - 07</a:t>
            </a:r>
          </a:p>
          <a:p>
            <a:r>
              <a:rPr lang="zh-TW" altLang="en-US" sz="2000" b="1" dirty="0" smtClean="0">
                <a:effectLst>
                  <a:outerShdw blurRad="38100" dist="38100" dir="2700000" algn="tl">
                    <a:srgbClr val="000000">
                      <a:alpha val="43137"/>
                    </a:srgbClr>
                  </a:outerShdw>
                </a:effectLst>
                <a:latin typeface="微軟正黑體"/>
                <a:ea typeface="微軟正黑體"/>
              </a:rPr>
              <a:t>陳先生</a:t>
            </a:r>
            <a:endParaRPr lang="en-US" altLang="zh-TW" sz="2000" b="1" dirty="0" smtClean="0">
              <a:effectLst>
                <a:outerShdw blurRad="38100" dist="38100" dir="2700000" algn="tl">
                  <a:srgbClr val="000000">
                    <a:alpha val="43137"/>
                  </a:srgbClr>
                </a:outerShdw>
              </a:effectLst>
              <a:latin typeface="微軟正黑體"/>
              <a:ea typeface="微軟正黑體"/>
            </a:endParaRPr>
          </a:p>
          <a:p>
            <a:endParaRPr lang="en-US" altLang="zh-TW" sz="1000" b="1" dirty="0" smtClean="0">
              <a:effectLst>
                <a:outerShdw blurRad="38100" dist="38100" dir="2700000" algn="tl">
                  <a:srgbClr val="000000">
                    <a:alpha val="43137"/>
                  </a:srgbClr>
                </a:outerShdw>
              </a:effectLst>
              <a:latin typeface="微軟正黑體"/>
              <a:ea typeface="微軟正黑體"/>
            </a:endParaRPr>
          </a:p>
          <a:p>
            <a:pPr>
              <a:spcBef>
                <a:spcPts val="0"/>
              </a:spcBef>
              <a:defRPr/>
            </a:pPr>
            <a:r>
              <a:rPr lang="en-US" altLang="zh-TW" sz="2000" b="1" dirty="0">
                <a:effectLst>
                  <a:outerShdw blurRad="38100" dist="38100" dir="2700000" algn="tl">
                    <a:srgbClr val="000000">
                      <a:alpha val="43137"/>
                    </a:srgbClr>
                  </a:outerShdw>
                </a:effectLst>
                <a:latin typeface="微軟正黑體"/>
              </a:rPr>
              <a:t>2022 - 5 - 26</a:t>
            </a:r>
          </a:p>
          <a:p>
            <a:r>
              <a:rPr lang="zh-TW" altLang="en-US" sz="2000" b="1" dirty="0" smtClean="0">
                <a:effectLst>
                  <a:outerShdw blurRad="38100" dist="38100" dir="2700000" algn="tl">
                    <a:srgbClr val="000000">
                      <a:alpha val="43137"/>
                    </a:srgbClr>
                  </a:outerShdw>
                </a:effectLst>
                <a:latin typeface="微軟正黑體"/>
              </a:rPr>
              <a:t>莊先生</a:t>
            </a:r>
            <a:endParaRPr lang="en-US" altLang="zh-TW" sz="2000" b="1" dirty="0" smtClean="0">
              <a:effectLst>
                <a:outerShdw blurRad="38100" dist="38100" dir="2700000" algn="tl">
                  <a:srgbClr val="000000">
                    <a:alpha val="43137"/>
                  </a:srgbClr>
                </a:outerShdw>
              </a:effectLst>
              <a:latin typeface="微軟正黑體"/>
            </a:endParaRPr>
          </a:p>
          <a:p>
            <a:endParaRPr lang="en-US" altLang="zh-TW" sz="1000" b="1" dirty="0" smtClean="0">
              <a:effectLst>
                <a:outerShdw blurRad="38100" dist="38100" dir="2700000" algn="tl">
                  <a:srgbClr val="000000">
                    <a:alpha val="43137"/>
                  </a:srgbClr>
                </a:outerShdw>
              </a:effectLst>
              <a:latin typeface="微軟正黑體"/>
            </a:endParaRPr>
          </a:p>
          <a:p>
            <a:r>
              <a:rPr lang="en-US" altLang="zh-HK" sz="2000" b="1" dirty="0">
                <a:effectLst>
                  <a:outerShdw blurRad="38100" dist="38100" dir="2700000" algn="tl">
                    <a:srgbClr val="000000">
                      <a:alpha val="43137"/>
                    </a:srgbClr>
                  </a:outerShdw>
                </a:effectLst>
                <a:latin typeface="微軟正黑體"/>
              </a:rPr>
              <a:t>2022 - </a:t>
            </a:r>
            <a:r>
              <a:rPr lang="en-US" altLang="zh-TW" sz="2000" b="1" dirty="0" smtClean="0">
                <a:effectLst>
                  <a:outerShdw blurRad="38100" dist="38100" dir="2700000" algn="tl">
                    <a:srgbClr val="000000">
                      <a:alpha val="43137"/>
                    </a:srgbClr>
                  </a:outerShdw>
                </a:effectLst>
                <a:latin typeface="微軟正黑體"/>
              </a:rPr>
              <a:t>6</a:t>
            </a:r>
            <a:r>
              <a:rPr lang="en-US" altLang="zh-HK" sz="2000" b="1" dirty="0" smtClean="0">
                <a:effectLst>
                  <a:outerShdw blurRad="38100" dist="38100" dir="2700000" algn="tl">
                    <a:srgbClr val="000000">
                      <a:alpha val="43137"/>
                    </a:srgbClr>
                  </a:outerShdw>
                </a:effectLst>
                <a:latin typeface="微軟正黑體"/>
              </a:rPr>
              <a:t> </a:t>
            </a:r>
            <a:r>
              <a:rPr lang="en-US" altLang="zh-HK" sz="2000" b="1" dirty="0">
                <a:effectLst>
                  <a:outerShdw blurRad="38100" dist="38100" dir="2700000" algn="tl">
                    <a:srgbClr val="000000">
                      <a:alpha val="43137"/>
                    </a:srgbClr>
                  </a:outerShdw>
                </a:effectLst>
                <a:latin typeface="微軟正黑體"/>
              </a:rPr>
              <a:t>- </a:t>
            </a:r>
            <a:r>
              <a:rPr lang="en-US" altLang="zh-TW" sz="2000" b="1" dirty="0" smtClean="0">
                <a:effectLst>
                  <a:outerShdw blurRad="38100" dist="38100" dir="2700000" algn="tl">
                    <a:srgbClr val="000000">
                      <a:alpha val="43137"/>
                    </a:srgbClr>
                  </a:outerShdw>
                </a:effectLst>
                <a:latin typeface="微軟正黑體"/>
              </a:rPr>
              <a:t>4</a:t>
            </a:r>
            <a:endParaRPr lang="en-US" altLang="zh-HK" sz="2000" b="1" dirty="0">
              <a:effectLst>
                <a:outerShdw blurRad="38100" dist="38100" dir="2700000" algn="tl">
                  <a:srgbClr val="000000">
                    <a:alpha val="43137"/>
                  </a:srgbClr>
                </a:outerShdw>
              </a:effectLst>
              <a:latin typeface="微軟正黑體"/>
            </a:endParaRPr>
          </a:p>
          <a:p>
            <a:r>
              <a:rPr lang="zh-HK" altLang="en-US" sz="2000" b="1" dirty="0" smtClean="0">
                <a:effectLst>
                  <a:outerShdw blurRad="38100" dist="38100" dir="2700000" algn="tl">
                    <a:srgbClr val="000000">
                      <a:alpha val="43137"/>
                    </a:srgbClr>
                  </a:outerShdw>
                </a:effectLst>
                <a:latin typeface="微軟正黑體"/>
              </a:rPr>
              <a:t>楊先生</a:t>
            </a:r>
            <a:endParaRPr lang="en-US" altLang="zh-HK" sz="2000" b="1" dirty="0" smtClean="0">
              <a:effectLst>
                <a:outerShdw blurRad="38100" dist="38100" dir="2700000" algn="tl">
                  <a:srgbClr val="000000">
                    <a:alpha val="43137"/>
                  </a:srgbClr>
                </a:outerShdw>
              </a:effectLst>
              <a:latin typeface="微軟正黑體"/>
            </a:endParaRPr>
          </a:p>
          <a:p>
            <a:endParaRPr lang="zh-HK" altLang="en-US" sz="1000" b="1" dirty="0">
              <a:effectLst>
                <a:outerShdw blurRad="38100" dist="38100" dir="2700000" algn="tl">
                  <a:srgbClr val="000000">
                    <a:alpha val="43137"/>
                  </a:srgbClr>
                </a:outerShdw>
              </a:effectLst>
              <a:latin typeface="微軟正黑體"/>
            </a:endParaRPr>
          </a:p>
          <a:p>
            <a:r>
              <a:rPr lang="en-US" altLang="zh-HK" sz="2000" b="1" dirty="0">
                <a:effectLst>
                  <a:outerShdw blurRad="38100" dist="38100" dir="2700000" algn="tl">
                    <a:srgbClr val="000000">
                      <a:alpha val="43137"/>
                    </a:srgbClr>
                  </a:outerShdw>
                </a:effectLst>
                <a:latin typeface="微軟正黑體"/>
              </a:rPr>
              <a:t>2022 - </a:t>
            </a:r>
            <a:r>
              <a:rPr lang="en-US" altLang="zh-TW" sz="2000" b="1" dirty="0" smtClean="0">
                <a:effectLst>
                  <a:outerShdw blurRad="38100" dist="38100" dir="2700000" algn="tl">
                    <a:srgbClr val="000000">
                      <a:alpha val="43137"/>
                    </a:srgbClr>
                  </a:outerShdw>
                </a:effectLst>
                <a:latin typeface="微軟正黑體"/>
              </a:rPr>
              <a:t>6</a:t>
            </a:r>
            <a:r>
              <a:rPr lang="en-US" altLang="zh-HK" sz="2000" b="1" dirty="0" smtClean="0">
                <a:effectLst>
                  <a:outerShdw blurRad="38100" dist="38100" dir="2700000" algn="tl">
                    <a:srgbClr val="000000">
                      <a:alpha val="43137"/>
                    </a:srgbClr>
                  </a:outerShdw>
                </a:effectLst>
                <a:latin typeface="微軟正黑體"/>
              </a:rPr>
              <a:t> </a:t>
            </a:r>
            <a:r>
              <a:rPr lang="en-US" altLang="zh-HK" sz="2000" b="1" dirty="0">
                <a:effectLst>
                  <a:outerShdw blurRad="38100" dist="38100" dir="2700000" algn="tl">
                    <a:srgbClr val="000000">
                      <a:alpha val="43137"/>
                    </a:srgbClr>
                  </a:outerShdw>
                </a:effectLst>
                <a:latin typeface="微軟正黑體"/>
              </a:rPr>
              <a:t>- </a:t>
            </a:r>
            <a:r>
              <a:rPr lang="en-US" altLang="zh-TW" sz="2000" b="1" dirty="0" smtClean="0">
                <a:effectLst>
                  <a:outerShdw blurRad="38100" dist="38100" dir="2700000" algn="tl">
                    <a:srgbClr val="000000">
                      <a:alpha val="43137"/>
                    </a:srgbClr>
                  </a:outerShdw>
                </a:effectLst>
                <a:latin typeface="微軟正黑體"/>
              </a:rPr>
              <a:t>8</a:t>
            </a:r>
            <a:endParaRPr lang="en-US" altLang="zh-HK" sz="2000" b="1" dirty="0">
              <a:effectLst>
                <a:outerShdw blurRad="38100" dist="38100" dir="2700000" algn="tl">
                  <a:srgbClr val="000000">
                    <a:alpha val="43137"/>
                  </a:srgbClr>
                </a:outerShdw>
              </a:effectLst>
              <a:latin typeface="微軟正黑體"/>
            </a:endParaRPr>
          </a:p>
          <a:p>
            <a:r>
              <a:rPr lang="zh-HK" altLang="en-US" sz="2000" b="1" dirty="0" smtClean="0">
                <a:effectLst>
                  <a:outerShdw blurRad="38100" dist="38100" dir="2700000" algn="tl">
                    <a:srgbClr val="000000">
                      <a:alpha val="43137"/>
                    </a:srgbClr>
                  </a:outerShdw>
                </a:effectLst>
                <a:latin typeface="微軟正黑體"/>
              </a:rPr>
              <a:t>羅先生</a:t>
            </a:r>
            <a:endParaRPr lang="zh-HK" altLang="en-US" sz="2000" b="1" dirty="0">
              <a:effectLst>
                <a:outerShdw blurRad="38100" dist="38100" dir="2700000" algn="tl">
                  <a:srgbClr val="000000">
                    <a:alpha val="43137"/>
                  </a:srgbClr>
                </a:outerShdw>
              </a:effectLst>
              <a:latin typeface="微軟正黑體"/>
            </a:endParaRPr>
          </a:p>
          <a:p>
            <a:endParaRPr lang="en-US" altLang="zh-HK" sz="2000" b="1" dirty="0" smtClean="0">
              <a:effectLst>
                <a:outerShdw blurRad="38100" dist="38100" dir="2700000" algn="tl">
                  <a:srgbClr val="000000">
                    <a:alpha val="43137"/>
                  </a:srgbClr>
                </a:outerShdw>
              </a:effectLst>
              <a:latin typeface="微軟正黑體"/>
            </a:endParaRPr>
          </a:p>
          <a:p>
            <a:endParaRPr lang="en-US" altLang="zh-TW" sz="2000" b="1" dirty="0">
              <a:effectLst>
                <a:outerShdw blurRad="38100" dist="38100" dir="2700000" algn="tl">
                  <a:srgbClr val="000000">
                    <a:alpha val="43137"/>
                  </a:srgbClr>
                </a:outerShdw>
              </a:effectLst>
              <a:latin typeface="微軟正黑體"/>
            </a:endParaRPr>
          </a:p>
          <a:p>
            <a:endParaRPr lang="en-US" altLang="zh-TW" sz="2000" b="1" dirty="0" smtClean="0">
              <a:effectLst>
                <a:outerShdw blurRad="38100" dist="38100" dir="2700000" algn="tl">
                  <a:srgbClr val="000000">
                    <a:alpha val="43137"/>
                  </a:srgbClr>
                </a:outerShdw>
              </a:effectLst>
              <a:latin typeface="微軟正黑體"/>
            </a:endParaRPr>
          </a:p>
          <a:p>
            <a:endParaRPr lang="en-US" altLang="zh-TW" sz="2000" b="1" dirty="0">
              <a:effectLst>
                <a:outerShdw blurRad="38100" dist="38100" dir="2700000" algn="tl">
                  <a:srgbClr val="000000">
                    <a:alpha val="43137"/>
                  </a:srgbClr>
                </a:outerShdw>
              </a:effectLst>
              <a:latin typeface="微軟正黑體"/>
            </a:endParaRPr>
          </a:p>
          <a:p>
            <a:endParaRPr lang="en-GB" altLang="zh-TW" sz="2000" b="1" dirty="0">
              <a:effectLst>
                <a:outerShdw blurRad="38100" dist="38100" dir="2700000" algn="tl">
                  <a:srgbClr val="000000">
                    <a:alpha val="43137"/>
                  </a:srgbClr>
                </a:outerShdw>
              </a:effectLst>
              <a:latin typeface="微軟正黑體"/>
            </a:endParaRPr>
          </a:p>
          <a:p>
            <a:endParaRPr lang="en-US" altLang="zh-TW" sz="2000" b="1" dirty="0">
              <a:effectLst>
                <a:outerShdw blurRad="38100" dist="38100" dir="2700000" algn="tl">
                  <a:srgbClr val="000000">
                    <a:alpha val="43137"/>
                  </a:srgbClr>
                </a:outerShdw>
              </a:effectLst>
              <a:latin typeface="微軟正黑體"/>
              <a:ea typeface="微軟正黑體"/>
            </a:endParaRPr>
          </a:p>
          <a:p>
            <a:endParaRPr lang="en-GB" altLang="zh-TW" sz="2000" b="1" dirty="0">
              <a:effectLst>
                <a:outerShdw blurRad="38100" dist="38100" dir="2700000" algn="tl">
                  <a:srgbClr val="000000">
                    <a:alpha val="43137"/>
                  </a:srgbClr>
                </a:outerShdw>
              </a:effectLst>
              <a:latin typeface="微軟正黑體"/>
              <a:ea typeface="微軟正黑體"/>
            </a:endParaRPr>
          </a:p>
          <a:p>
            <a:endParaRPr lang="en-GB" altLang="zh-TW" sz="3200" b="1" dirty="0">
              <a:effectLst>
                <a:outerShdw blurRad="38100" dist="38100" dir="2700000" algn="tl">
                  <a:srgbClr val="000000">
                    <a:alpha val="43137"/>
                  </a:srgbClr>
                </a:outerShdw>
              </a:effectLst>
              <a:latin typeface="微軟正黑體"/>
              <a:ea typeface="微軟正黑體"/>
            </a:endParaRPr>
          </a:p>
          <a:p>
            <a:endParaRPr lang="zh-TW" altLang="zh-HK" sz="3200" b="1" dirty="0">
              <a:effectLst>
                <a:outerShdw blurRad="38100" dist="38100" dir="2700000" algn="tl">
                  <a:srgbClr val="000000">
                    <a:alpha val="43137"/>
                  </a:srgbClr>
                </a:outerShdw>
              </a:effectLst>
              <a:latin typeface="微軟正黑體"/>
              <a:ea typeface="微軟正黑體"/>
            </a:endParaRPr>
          </a:p>
          <a:p>
            <a:r>
              <a:rPr lang="zh-TW" altLang="en-US" sz="3200" b="1" dirty="0">
                <a:effectLst>
                  <a:outerShdw blurRad="38100" dist="38100" dir="2700000" algn="tl">
                    <a:srgbClr val="000000">
                      <a:alpha val="43137"/>
                    </a:srgbClr>
                  </a:outerShdw>
                </a:effectLst>
                <a:latin typeface="微軟正黑體"/>
                <a:ea typeface="微軟正黑體"/>
              </a:rPr>
              <a:t> </a:t>
            </a:r>
            <a:endParaRPr lang="zh-TW" altLang="zh-HK" sz="3200" b="1" dirty="0">
              <a:effectLst>
                <a:outerShdw blurRad="38100" dist="38100" dir="2700000" algn="tl">
                  <a:srgbClr val="000000">
                    <a:alpha val="43137"/>
                  </a:srgbClr>
                </a:outerShdw>
              </a:effectLst>
              <a:latin typeface="微軟正黑體"/>
              <a:ea typeface="微軟正黑體"/>
            </a:endParaRPr>
          </a:p>
          <a:p>
            <a:pPr>
              <a:spcBef>
                <a:spcPts val="0"/>
              </a:spcBef>
              <a:defRPr/>
            </a:pPr>
            <a:r>
              <a:rPr lang="zh-TW" altLang="en-US" sz="2400" b="1" dirty="0">
                <a:effectLst>
                  <a:outerShdw blurRad="38100" dist="38100" dir="2700000" algn="tl">
                    <a:srgbClr val="000000">
                      <a:alpha val="43137"/>
                    </a:srgbClr>
                  </a:outerShdw>
                </a:effectLst>
                <a:latin typeface="微軟正黑體"/>
                <a:ea typeface="微軟正黑體"/>
              </a:rPr>
              <a:t> </a:t>
            </a:r>
            <a:endParaRPr lang="en-US" altLang="zh-TW" sz="2400" b="1" dirty="0">
              <a:effectLst>
                <a:outerShdw blurRad="38100" dist="38100" dir="2700000" algn="tl">
                  <a:srgbClr val="000000">
                    <a:alpha val="43137"/>
                  </a:srgbClr>
                </a:outerShdw>
              </a:effectLst>
              <a:latin typeface="微軟正黑體"/>
              <a:ea typeface="微軟正黑體"/>
            </a:endParaRPr>
          </a:p>
          <a:p>
            <a:pPr>
              <a:spcBef>
                <a:spcPts val="0"/>
              </a:spcBef>
              <a:defRPr/>
            </a:pP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defRPr/>
            </a:pP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defRPr/>
            </a:pP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338641" y="5829033"/>
            <a:ext cx="8889847" cy="800219"/>
          </a:xfrm>
          <a:prstGeom prst="rect">
            <a:avLst/>
          </a:prstGeom>
        </p:spPr>
        <p:txBody>
          <a:bodyPr wrap="square">
            <a:spAutoFit/>
          </a:bodyPr>
          <a:lstStyle/>
          <a:p>
            <a:r>
              <a:rPr lang="zh-HK" altLang="en-US" sz="1400" dirty="0">
                <a:solidFill>
                  <a:schemeClr val="bg1"/>
                </a:solidFill>
                <a:latin typeface="微軟正黑體" panose="020B0604030504040204" pitchFamily="34" charset="-120"/>
                <a:ea typeface="微軟正黑體" panose="020B0604030504040204" pitchFamily="34" charset="-120"/>
              </a:rPr>
              <a:t>資料來源</a:t>
            </a:r>
            <a:r>
              <a:rPr lang="en-US" altLang="zh-HK" sz="1400" dirty="0">
                <a:solidFill>
                  <a:schemeClr val="bg1"/>
                </a:solidFill>
                <a:latin typeface="微軟正黑體" panose="020B0604030504040204" pitchFamily="34" charset="-120"/>
                <a:ea typeface="微軟正黑體" panose="020B0604030504040204" pitchFamily="34" charset="-120"/>
              </a:rPr>
              <a:t>:</a:t>
            </a:r>
          </a:p>
          <a:p>
            <a:r>
              <a:rPr lang="zh-TW" altLang="en-US" sz="1400" dirty="0">
                <a:solidFill>
                  <a:schemeClr val="bg1"/>
                </a:solidFill>
                <a:latin typeface="微軟正黑體" panose="020B0604030504040204" pitchFamily="34" charset="-120"/>
                <a:ea typeface="微軟正黑體" panose="020B0604030504040204" pitchFamily="34" charset="-120"/>
              </a:rPr>
              <a:t>香港各大傳媒</a:t>
            </a:r>
            <a:endParaRPr lang="en-US" altLang="zh-TW" sz="1400" dirty="0">
              <a:solidFill>
                <a:schemeClr val="bg1"/>
              </a:solidFill>
              <a:latin typeface="微軟正黑體" panose="020B0604030504040204" pitchFamily="34" charset="-120"/>
              <a:ea typeface="微軟正黑體" panose="020B0604030504040204" pitchFamily="34" charset="-120"/>
            </a:endParaRPr>
          </a:p>
          <a:p>
            <a:endParaRPr lang="en-US" altLang="zh-HK" dirty="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8828A8C4-667F-4BCA-A7DE-942F7C0FB6DD}" type="slidenum">
              <a:rPr lang="zh-HK" altLang="en-US" smtClean="0"/>
              <a:t>4</a:t>
            </a:fld>
            <a:endParaRPr lang="zh-HK" altLang="en-US" dirty="0"/>
          </a:p>
        </p:txBody>
      </p:sp>
      <p:sp>
        <p:nvSpPr>
          <p:cNvPr id="8" name="標題 1"/>
          <p:cNvSpPr txBox="1">
            <a:spLocks/>
          </p:cNvSpPr>
          <p:nvPr/>
        </p:nvSpPr>
        <p:spPr>
          <a:xfrm>
            <a:off x="1977302" y="0"/>
            <a:ext cx="82296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21 </a:t>
            </a:r>
            <a:r>
              <a:rPr lang="zh-HK"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 </a:t>
            </a:r>
            <a:r>
              <a:rPr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 </a:t>
            </a:r>
            <a:r>
              <a:rPr lang="zh-HK"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 我們業界痛失 </a:t>
            </a:r>
            <a:r>
              <a:rPr lang="en-HK" altLang="zh-HK"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位 </a:t>
            </a:r>
            <a:r>
              <a:rPr lang="zh-HK"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工</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友</a:t>
            </a:r>
            <a:r>
              <a:rPr lang="en-US" altLang="zh-HK"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HK"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8433" y="2143422"/>
            <a:ext cx="5566130" cy="1853345"/>
          </a:xfrm>
          <a:prstGeom prst="rect">
            <a:avLst/>
          </a:prstGeom>
        </p:spPr>
      </p:pic>
    </p:spTree>
    <p:extLst>
      <p:ext uri="{BB962C8B-B14F-4D97-AF65-F5344CB8AC3E}">
        <p14:creationId xmlns:p14="http://schemas.microsoft.com/office/powerpoint/2010/main" val="173439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22" y="9236"/>
            <a:ext cx="12214622"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zh-TW" altLang="en-US" dirty="0">
                <a:solidFill>
                  <a:schemeClr val="bg1"/>
                </a:solidFill>
              </a:rPr>
              <a:t>反思事故發生的原因</a:t>
            </a:r>
            <a:endParaRPr lang="zh-HK" altLang="en-US" dirty="0">
              <a:solidFill>
                <a:schemeClr val="bg1"/>
              </a:solidFill>
            </a:endParaRPr>
          </a:p>
        </p:txBody>
      </p:sp>
      <p:sp>
        <p:nvSpPr>
          <p:cNvPr id="4" name="Slide Number Placeholder 3"/>
          <p:cNvSpPr>
            <a:spLocks noGrp="1"/>
          </p:cNvSpPr>
          <p:nvPr>
            <p:ph type="sldNum" sz="quarter" idx="12"/>
          </p:nvPr>
        </p:nvSpPr>
        <p:spPr/>
        <p:txBody>
          <a:bodyPr/>
          <a:lstStyle/>
          <a:p>
            <a:fld id="{FA50095E-8C38-405C-9F17-E18958EBE55D}" type="slidenum">
              <a:rPr lang="zh-HK" altLang="en-US" smtClean="0"/>
              <a:t>5</a:t>
            </a:fld>
            <a:endParaRPr lang="zh-HK" altLang="en-US" dirty="0"/>
          </a:p>
        </p:txBody>
      </p:sp>
      <p:sp>
        <p:nvSpPr>
          <p:cNvPr id="6" name="內容版面配置區 2"/>
          <p:cNvSpPr txBox="1">
            <a:spLocks/>
          </p:cNvSpPr>
          <p:nvPr/>
        </p:nvSpPr>
        <p:spPr>
          <a:xfrm>
            <a:off x="275896" y="5950726"/>
            <a:ext cx="8927098" cy="789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HK" altLang="en-US" dirty="0">
              <a:solidFill>
                <a:schemeClr val="bg1"/>
              </a:solidFill>
            </a:endParaRPr>
          </a:p>
        </p:txBody>
      </p:sp>
      <p:sp>
        <p:nvSpPr>
          <p:cNvPr id="5" name="文字方塊 4"/>
          <p:cNvSpPr txBox="1"/>
          <p:nvPr/>
        </p:nvSpPr>
        <p:spPr>
          <a:xfrm>
            <a:off x="1296014" y="5771574"/>
            <a:ext cx="6804924" cy="1169551"/>
          </a:xfrm>
          <a:prstGeom prst="rect">
            <a:avLst/>
          </a:prstGeom>
          <a:noFill/>
        </p:spPr>
        <p:txBody>
          <a:bodyPr wrap="square" rtlCol="0">
            <a:spAutoFit/>
          </a:bodyPr>
          <a:lstStyle/>
          <a:p>
            <a:r>
              <a:rPr lang="zh-TW" altLang="en-US" sz="1400" dirty="0">
                <a:solidFill>
                  <a:schemeClr val="bg1"/>
                </a:solidFill>
              </a:rPr>
              <a:t>免責聲明：</a:t>
            </a:r>
          </a:p>
          <a:p>
            <a:r>
              <a:rPr lang="zh-TW" altLang="en-US" sz="1400" dirty="0">
                <a:solidFill>
                  <a:schemeClr val="bg1"/>
                </a:solidFill>
              </a:rPr>
              <a:t>下述之估計意外成因是根據新聞報導內容所作出之初步猜測，可能並不等同事實及全部。以上內容不構成有關事宜或任何其他事宜的專業意見。此外，對採用或不採用本訊息所引致的任何後果，建造業議會 </a:t>
            </a:r>
            <a:r>
              <a:rPr lang="en-US" altLang="zh-TW" sz="1400" dirty="0">
                <a:solidFill>
                  <a:schemeClr val="bg1"/>
                </a:solidFill>
              </a:rPr>
              <a:t>(</a:t>
            </a:r>
            <a:r>
              <a:rPr lang="zh-TW" altLang="en-US" sz="1400" dirty="0">
                <a:solidFill>
                  <a:schemeClr val="bg1"/>
                </a:solidFill>
              </a:rPr>
              <a:t>包括議會成員及僱員）概不負責。</a:t>
            </a:r>
          </a:p>
          <a:p>
            <a:endParaRPr lang="zh-HK" altLang="en-US" sz="1400" dirty="0">
              <a:solidFill>
                <a:schemeClr val="bg1"/>
              </a:solidFill>
            </a:endParaRPr>
          </a:p>
        </p:txBody>
      </p:sp>
      <p:sp>
        <p:nvSpPr>
          <p:cNvPr id="3" name="文字方塊 2">
            <a:extLst>
              <a:ext uri="{FF2B5EF4-FFF2-40B4-BE49-F238E27FC236}">
                <a16:creationId xmlns:a16="http://schemas.microsoft.com/office/drawing/2014/main" id="{BDF01877-6500-4CF9-9151-290390FBFCDA}"/>
              </a:ext>
            </a:extLst>
          </p:cNvPr>
          <p:cNvSpPr txBox="1"/>
          <p:nvPr/>
        </p:nvSpPr>
        <p:spPr>
          <a:xfrm>
            <a:off x="1019111" y="2653406"/>
            <a:ext cx="5838890" cy="1569660"/>
          </a:xfrm>
          <a:prstGeom prst="rect">
            <a:avLst/>
          </a:prstGeom>
          <a:noFill/>
        </p:spPr>
        <p:txBody>
          <a:bodyPr wrap="square" rtlCol="0">
            <a:spAutoFit/>
          </a:bodyPr>
          <a:lstStyle/>
          <a:p>
            <a:pPr algn="ctr"/>
            <a:r>
              <a:rPr lang="zh-TW" altLang="en-US" sz="4800" dirty="0">
                <a:solidFill>
                  <a:srgbClr val="FFFF00"/>
                </a:solidFill>
              </a:rPr>
              <a:t>人？ 機</a:t>
            </a:r>
            <a:r>
              <a:rPr lang="zh-TW" altLang="en-US" sz="4800" dirty="0" smtClean="0">
                <a:solidFill>
                  <a:srgbClr val="FFFF00"/>
                </a:solidFill>
              </a:rPr>
              <a:t>？ </a:t>
            </a:r>
            <a:r>
              <a:rPr lang="zh-TW" altLang="en-US" sz="4800" dirty="0">
                <a:solidFill>
                  <a:srgbClr val="FFFF00"/>
                </a:solidFill>
              </a:rPr>
              <a:t>物？ 法？</a:t>
            </a:r>
            <a:endParaRPr lang="en-US" altLang="zh-TW" sz="4800" dirty="0">
              <a:solidFill>
                <a:srgbClr val="FFFF00"/>
              </a:solidFill>
            </a:endParaRPr>
          </a:p>
          <a:p>
            <a:pPr algn="ctr"/>
            <a:r>
              <a:rPr lang="zh-TW" altLang="en-US" sz="4800" dirty="0">
                <a:solidFill>
                  <a:srgbClr val="FFFF00"/>
                </a:solidFill>
              </a:rPr>
              <a:t> 環？ 時</a:t>
            </a:r>
            <a:r>
              <a:rPr lang="zh-TW" altLang="en-US" sz="4800" dirty="0" smtClean="0">
                <a:solidFill>
                  <a:srgbClr val="FFFF00"/>
                </a:solidFill>
              </a:rPr>
              <a:t>？ </a:t>
            </a:r>
            <a:r>
              <a:rPr lang="zh-TW" altLang="en-US" sz="4800" dirty="0">
                <a:solidFill>
                  <a:srgbClr val="FFFF00"/>
                </a:solidFill>
              </a:rPr>
              <a:t>其他？ </a:t>
            </a:r>
            <a:endParaRPr lang="zh-HK" altLang="en-US" sz="4800" dirty="0">
              <a:solidFill>
                <a:srgbClr val="FFFF00"/>
              </a:solidFill>
            </a:endParaRPr>
          </a:p>
        </p:txBody>
      </p:sp>
    </p:spTree>
    <p:extLst>
      <p:ext uri="{BB962C8B-B14F-4D97-AF65-F5344CB8AC3E}">
        <p14:creationId xmlns:p14="http://schemas.microsoft.com/office/powerpoint/2010/main" val="1578301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C70DC-36FE-401E-A289-D014DC83A761}"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Title 2"/>
          <p:cNvSpPr>
            <a:spLocks noGrp="1"/>
          </p:cNvSpPr>
          <p:nvPr>
            <p:ph type="title" idx="4294967295"/>
          </p:nvPr>
        </p:nvSpPr>
        <p:spPr>
          <a:xfrm>
            <a:off x="480522" y="555511"/>
            <a:ext cx="10515600" cy="1325562"/>
          </a:xfrm>
        </p:spPr>
        <p:txBody>
          <a:bodyPr>
            <a:normAutofit/>
          </a:bodyPr>
          <a:lstStyle/>
          <a:p>
            <a:r>
              <a:rPr lang="zh-TW" altLang="zh-HK" dirty="0"/>
              <a:t>啟德地盤女工清潔期間失足墮樓昏迷送院亡</a:t>
            </a:r>
            <a:r>
              <a:rPr lang="zh-TW" altLang="zh-HK" u="sng" dirty="0"/>
              <a:t/>
            </a:r>
            <a:br>
              <a:rPr lang="zh-TW" altLang="zh-HK" u="sng" dirty="0"/>
            </a:br>
            <a:endParaRPr lang="zh-TW" altLang="en-US" sz="4000" b="1" u="sng" dirty="0">
              <a:latin typeface="+mj-ea"/>
            </a:endParaRPr>
          </a:p>
        </p:txBody>
      </p:sp>
      <p:sp>
        <p:nvSpPr>
          <p:cNvPr id="8" name="內容版面配置區 2"/>
          <p:cNvSpPr>
            <a:spLocks noGrp="1"/>
          </p:cNvSpPr>
          <p:nvPr>
            <p:ph idx="4294967295"/>
          </p:nvPr>
        </p:nvSpPr>
        <p:spPr>
          <a:xfrm>
            <a:off x="545837" y="1881073"/>
            <a:ext cx="6727825" cy="4089400"/>
          </a:xfrm>
        </p:spPr>
        <p:txBody>
          <a:bodyPr>
            <a:normAutofit/>
          </a:bodyPr>
          <a:lstStyle/>
          <a:p>
            <a:pPr marL="0" indent="0" algn="just">
              <a:buNone/>
            </a:pPr>
            <a:r>
              <a:rPr lang="en-US" altLang="zh-TW" sz="2600" b="0" dirty="0">
                <a:solidFill>
                  <a:schemeClr val="tx1"/>
                </a:solidFill>
              </a:rPr>
              <a:t>4</a:t>
            </a:r>
            <a:r>
              <a:rPr lang="zh-TW" altLang="en-US" sz="2600" b="0" dirty="0">
                <a:solidFill>
                  <a:schemeClr val="tx1"/>
                </a:solidFill>
              </a:rPr>
              <a:t>月</a:t>
            </a:r>
            <a:r>
              <a:rPr lang="en-US" altLang="zh-TW" sz="2600" b="0" dirty="0">
                <a:solidFill>
                  <a:schemeClr val="tx1"/>
                </a:solidFill>
              </a:rPr>
              <a:t>18</a:t>
            </a:r>
            <a:r>
              <a:rPr lang="zh-TW" altLang="en-US" sz="2600" b="0" dirty="0">
                <a:solidFill>
                  <a:schemeClr val="tx1"/>
                </a:solidFill>
              </a:rPr>
              <a:t>日</a:t>
            </a:r>
            <a:r>
              <a:rPr lang="zh-TW" altLang="en-US" sz="2600" b="0" dirty="0" smtClean="0">
                <a:solidFill>
                  <a:schemeClr val="tx1"/>
                </a:solidFill>
              </a:rPr>
              <a:t>，</a:t>
            </a:r>
            <a:r>
              <a:rPr lang="zh-TW" altLang="zh-HK" sz="2600" b="0" dirty="0" smtClean="0">
                <a:solidFill>
                  <a:schemeClr val="tx1"/>
                </a:solidFill>
              </a:rPr>
              <a:t>在</a:t>
            </a:r>
            <a:r>
              <a:rPr lang="zh-TW" altLang="zh-HK" sz="2600" b="0" dirty="0">
                <a:solidFill>
                  <a:schemeClr val="tx1"/>
                </a:solidFill>
              </a:rPr>
              <a:t>啟德沐翠街一個地盤清潔期間</a:t>
            </a:r>
            <a:r>
              <a:rPr lang="zh-TW" altLang="zh-HK" sz="2600" b="0" dirty="0" smtClean="0">
                <a:solidFill>
                  <a:schemeClr val="tx1"/>
                </a:solidFill>
              </a:rPr>
              <a:t>，</a:t>
            </a:r>
            <a:r>
              <a:rPr lang="zh-TW" altLang="en-US" sz="2600" b="0" dirty="0">
                <a:solidFill>
                  <a:schemeClr val="tx1"/>
                </a:solidFill>
              </a:rPr>
              <a:t>一名女工</a:t>
            </a:r>
            <a:r>
              <a:rPr lang="zh-TW" altLang="en-US" sz="2600" b="0" dirty="0" smtClean="0">
                <a:solidFill>
                  <a:schemeClr val="tx1"/>
                </a:solidFill>
              </a:rPr>
              <a:t>人</a:t>
            </a:r>
            <a:r>
              <a:rPr lang="zh-TW" altLang="zh-HK" sz="2600" b="0" dirty="0" smtClean="0">
                <a:solidFill>
                  <a:schemeClr val="tx1"/>
                </a:solidFill>
              </a:rPr>
              <a:t>於</a:t>
            </a:r>
            <a:r>
              <a:rPr lang="en-US" altLang="zh-HK" sz="2600" b="0" dirty="0">
                <a:solidFill>
                  <a:schemeClr val="tx1"/>
                </a:solidFill>
              </a:rPr>
              <a:t>11</a:t>
            </a:r>
            <a:r>
              <a:rPr lang="zh-TW" altLang="zh-HK" sz="2600" b="0" dirty="0">
                <a:solidFill>
                  <a:schemeClr val="tx1"/>
                </a:solidFill>
              </a:rPr>
              <a:t>樓尋找運送廢物的手推車，該處有約</a:t>
            </a:r>
            <a:r>
              <a:rPr lang="en-US" altLang="zh-HK" sz="2600" b="0" dirty="0">
                <a:solidFill>
                  <a:schemeClr val="tx1"/>
                </a:solidFill>
              </a:rPr>
              <a:t>5</a:t>
            </a:r>
            <a:r>
              <a:rPr lang="zh-TW" altLang="zh-HK" sz="2600" b="0" dirty="0">
                <a:solidFill>
                  <a:schemeClr val="tx1"/>
                </a:solidFill>
              </a:rPr>
              <a:t>米高的「樓窿」，不排除傷者從「樓窿」墮下至</a:t>
            </a:r>
            <a:r>
              <a:rPr lang="en-US" altLang="zh-HK" sz="2600" b="0" dirty="0">
                <a:solidFill>
                  <a:schemeClr val="tx1"/>
                </a:solidFill>
              </a:rPr>
              <a:t>9</a:t>
            </a:r>
            <a:r>
              <a:rPr lang="zh-TW" altLang="zh-HK" sz="2600" b="0" dirty="0" smtClean="0">
                <a:solidFill>
                  <a:schemeClr val="tx1"/>
                </a:solidFill>
              </a:rPr>
              <a:t>樓。</a:t>
            </a:r>
            <a:r>
              <a:rPr lang="zh-TW" altLang="en-US" sz="2600" b="0" dirty="0">
                <a:solidFill>
                  <a:schemeClr val="tx1"/>
                </a:solidFill>
              </a:rPr>
              <a:t>她墮樓後昏迷</a:t>
            </a:r>
            <a:r>
              <a:rPr lang="zh-TW" altLang="en-US" sz="2600" b="0" dirty="0" smtClean="0">
                <a:solidFill>
                  <a:schemeClr val="tx1"/>
                </a:solidFill>
              </a:rPr>
              <a:t>，惜</a:t>
            </a:r>
            <a:r>
              <a:rPr lang="zh-TW" altLang="en-US" sz="2600" b="0" dirty="0">
                <a:solidFill>
                  <a:schemeClr val="tx1"/>
                </a:solidFill>
              </a:rPr>
              <a:t>其後證實死亡。</a:t>
            </a:r>
          </a:p>
          <a:p>
            <a:pPr marL="0" indent="0" algn="just">
              <a:buNone/>
            </a:pPr>
            <a:endParaRPr lang="zh-TW" altLang="zh-HK" sz="2600" b="0" dirty="0">
              <a:solidFill>
                <a:schemeClr val="tx1"/>
              </a:solidFill>
            </a:endParaRPr>
          </a:p>
          <a:p>
            <a:pPr marL="0" indent="0" algn="just">
              <a:buNone/>
            </a:pPr>
            <a:endParaRPr lang="zh-TW" altLang="en-US" sz="2000" b="0" dirty="0">
              <a:solidFill>
                <a:schemeClr val="tx1"/>
              </a:solidFill>
              <a:latin typeface="+mn-ea"/>
            </a:endParaRPr>
          </a:p>
        </p:txBody>
      </p:sp>
      <p:sp>
        <p:nvSpPr>
          <p:cNvPr id="7" name="文字方塊 6"/>
          <p:cNvSpPr txBox="1"/>
          <p:nvPr/>
        </p:nvSpPr>
        <p:spPr>
          <a:xfrm>
            <a:off x="8099265" y="4823302"/>
            <a:ext cx="32063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資料來源</a:t>
            </a: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香港 </a:t>
            </a: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01 / </a:t>
            </a: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頭條日報</a:t>
            </a: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投影片編號版面配置區 3"/>
          <p:cNvSpPr txBox="1">
            <a:spLocks/>
          </p:cNvSpPr>
          <p:nvPr/>
        </p:nvSpPr>
        <p:spPr>
          <a:xfrm>
            <a:off x="11353800" y="4347910"/>
            <a:ext cx="791633" cy="391888"/>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0" name="投影片編號版面配置區 3"/>
          <p:cNvSpPr txBox="1">
            <a:spLocks/>
          </p:cNvSpPr>
          <p:nvPr/>
        </p:nvSpPr>
        <p:spPr>
          <a:xfrm>
            <a:off x="10957983" y="2368061"/>
            <a:ext cx="1064684" cy="764606"/>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pic>
        <p:nvPicPr>
          <p:cNvPr id="6" name="圖片 5"/>
          <p:cNvPicPr>
            <a:picLocks noChangeAspect="1"/>
          </p:cNvPicPr>
          <p:nvPr/>
        </p:nvPicPr>
        <p:blipFill rotWithShape="1">
          <a:blip r:embed="rId3" cstate="email">
            <a:extLst>
              <a:ext uri="{28A0092B-C50C-407E-A947-70E740481C1C}">
                <a14:useLocalDpi xmlns:a14="http://schemas.microsoft.com/office/drawing/2010/main"/>
              </a:ext>
            </a:extLst>
          </a:blip>
          <a:srcRect l="313" t="26035" r="35528" b="18750"/>
          <a:stretch/>
        </p:blipFill>
        <p:spPr>
          <a:xfrm>
            <a:off x="7570527" y="1741706"/>
            <a:ext cx="4360217" cy="3001939"/>
          </a:xfrm>
          <a:prstGeom prst="rect">
            <a:avLst/>
          </a:prstGeom>
        </p:spPr>
      </p:pic>
      <p:sp>
        <p:nvSpPr>
          <p:cNvPr id="11" name="矩形 10"/>
          <p:cNvSpPr/>
          <p:nvPr/>
        </p:nvSpPr>
        <p:spPr>
          <a:xfrm>
            <a:off x="1041401" y="5890478"/>
            <a:ext cx="10058148" cy="830997"/>
          </a:xfrm>
          <a:prstGeom prst="rect">
            <a:avLst/>
          </a:prstGeom>
        </p:spPr>
        <p:txBody>
          <a:bodyPr wrap="square">
            <a:spAutoFit/>
          </a:bodyPr>
          <a:lstStyle/>
          <a:p>
            <a:r>
              <a:rPr lang="zh-TW" altLang="en-US" sz="1200" dirty="0" smtClean="0"/>
              <a:t>資料內源</a:t>
            </a:r>
            <a:r>
              <a:rPr lang="zh-TW" altLang="en-US" sz="1200" dirty="0"/>
              <a:t>：</a:t>
            </a:r>
            <a:r>
              <a:rPr lang="en-US" altLang="zh-HK" sz="1200" dirty="0" smtClean="0"/>
              <a:t> </a:t>
            </a:r>
          </a:p>
          <a:p>
            <a:r>
              <a:rPr lang="en-US" altLang="zh-HK" sz="1200" dirty="0" smtClean="0">
                <a:hlinkClick r:id="rId4"/>
              </a:rPr>
              <a:t>https</a:t>
            </a:r>
            <a:r>
              <a:rPr lang="en-US" altLang="zh-HK" sz="1200" dirty="0">
                <a:hlinkClick r:id="rId4"/>
              </a:rPr>
              <a:t>://www.hk01.com/%E7%AA%81%E7%99%BC/760279/%E5%A5%AA%E5%91%BD%E5%B7%A5%E5%82%B7-%E5%95%9F%E5%BE%B7%E5%9C%B0%E7%9B%A4%E5%A5%B3%E5%B7%A5%E6%B8%85%E6%BD%94%E6%9C%9F%E9%96%93%E5%A4%B1%E8%B6%B3%E5%A2%AE%E6%A8%93-%E6%98%8F%E8%BF%B7%E9%80%81%E9%99%A2%E4%BA%A1</a:t>
            </a:r>
            <a:endParaRPr lang="zh-HK" altLang="en-US" sz="1200" u="sng" dirty="0">
              <a:solidFill>
                <a:srgbClr val="0000FF"/>
              </a:solidFill>
            </a:endParaRPr>
          </a:p>
        </p:txBody>
      </p:sp>
    </p:spTree>
    <p:extLst>
      <p:ext uri="{BB962C8B-B14F-4D97-AF65-F5344CB8AC3E}">
        <p14:creationId xmlns:p14="http://schemas.microsoft.com/office/powerpoint/2010/main" val="191300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Title 1"/>
          <p:cNvSpPr>
            <a:spLocks noGrp="1"/>
          </p:cNvSpPr>
          <p:nvPr>
            <p:ph type="title" idx="4294967295"/>
          </p:nvPr>
        </p:nvSpPr>
        <p:spPr>
          <a:xfrm>
            <a:off x="723900" y="617879"/>
            <a:ext cx="10515600" cy="919163"/>
          </a:xfrm>
        </p:spPr>
        <p:txBody>
          <a:bodyPr/>
          <a:lstStyle/>
          <a:p>
            <a:r>
              <a:rPr lang="zh-TW" altLang="en-US" b="1" dirty="0"/>
              <a:t>反思意外發生的可能原因 </a:t>
            </a:r>
            <a:r>
              <a:rPr lang="en-US" altLang="zh-TW" b="1" dirty="0"/>
              <a:t>?</a:t>
            </a:r>
            <a:endParaRPr lang="zh-HK" altLang="en-US" b="1" dirty="0"/>
          </a:p>
        </p:txBody>
      </p:sp>
      <p:sp>
        <p:nvSpPr>
          <p:cNvPr id="3" name="Content Placeholder 2"/>
          <p:cNvSpPr>
            <a:spLocks noGrp="1"/>
          </p:cNvSpPr>
          <p:nvPr>
            <p:ph idx="4294967295"/>
          </p:nvPr>
        </p:nvSpPr>
        <p:spPr>
          <a:xfrm>
            <a:off x="626160" y="1887346"/>
            <a:ext cx="6675438" cy="4044420"/>
          </a:xfrm>
        </p:spPr>
        <p:txBody>
          <a:bodyPr>
            <a:noAutofit/>
          </a:bodyPr>
          <a:lstStyle/>
          <a:p>
            <a:pPr>
              <a:lnSpc>
                <a:spcPts val="2880"/>
              </a:lnSpc>
              <a:spcBef>
                <a:spcPts val="300"/>
              </a:spcBef>
            </a:pPr>
            <a:r>
              <a:rPr lang="zh-TW" altLang="en-US" b="0" dirty="0">
                <a:solidFill>
                  <a:schemeClr val="tx1"/>
                </a:solidFill>
              </a:rPr>
              <a:t>沒有執行風險評估及安全施工</a:t>
            </a:r>
            <a:r>
              <a:rPr lang="zh-TW" altLang="en-US" b="0" dirty="0" smtClean="0">
                <a:solidFill>
                  <a:schemeClr val="tx1"/>
                </a:solidFill>
              </a:rPr>
              <a:t>程序；</a:t>
            </a:r>
            <a:endParaRPr lang="en-US" altLang="zh-TW" b="0" dirty="0">
              <a:solidFill>
                <a:schemeClr val="tx1"/>
              </a:solidFill>
            </a:endParaRPr>
          </a:p>
          <a:p>
            <a:pPr marL="0" indent="0">
              <a:lnSpc>
                <a:spcPts val="2880"/>
              </a:lnSpc>
              <a:spcBef>
                <a:spcPts val="300"/>
              </a:spcBef>
              <a:buNone/>
            </a:pPr>
            <a:endParaRPr lang="en-US" altLang="zh-TW" b="0" dirty="0">
              <a:solidFill>
                <a:schemeClr val="tx1"/>
              </a:solidFill>
            </a:endParaRPr>
          </a:p>
          <a:p>
            <a:pPr>
              <a:lnSpc>
                <a:spcPts val="2880"/>
              </a:lnSpc>
              <a:spcBef>
                <a:spcPts val="300"/>
              </a:spcBef>
            </a:pPr>
            <a:r>
              <a:rPr lang="zh-TW" altLang="en-US" b="0" dirty="0">
                <a:solidFill>
                  <a:schemeClr val="tx1"/>
                </a:solidFill>
              </a:rPr>
              <a:t>工人不知道相關風險；</a:t>
            </a:r>
            <a:endParaRPr lang="en-HK" altLang="zh-TW" b="0" dirty="0" smtClean="0">
              <a:solidFill>
                <a:schemeClr val="tx1"/>
              </a:solidFill>
            </a:endParaRPr>
          </a:p>
          <a:p>
            <a:pPr marL="0" indent="0">
              <a:lnSpc>
                <a:spcPts val="2880"/>
              </a:lnSpc>
              <a:spcBef>
                <a:spcPts val="300"/>
              </a:spcBef>
              <a:buNone/>
            </a:pPr>
            <a:endParaRPr lang="en-HK" altLang="zh-TW" b="0" dirty="0" smtClean="0">
              <a:solidFill>
                <a:schemeClr val="tx1"/>
              </a:solidFill>
            </a:endParaRPr>
          </a:p>
          <a:p>
            <a:pPr>
              <a:lnSpc>
                <a:spcPts val="2880"/>
              </a:lnSpc>
              <a:spcBef>
                <a:spcPts val="300"/>
              </a:spcBef>
            </a:pPr>
            <a:r>
              <a:rPr lang="zh-TW" altLang="en-US" b="0" dirty="0" smtClean="0">
                <a:solidFill>
                  <a:schemeClr val="tx1"/>
                </a:solidFill>
              </a:rPr>
              <a:t>「</a:t>
            </a:r>
            <a:r>
              <a:rPr lang="zh-TW" altLang="zh-HK" b="0" dirty="0" smtClean="0">
                <a:solidFill>
                  <a:schemeClr val="tx1"/>
                </a:solidFill>
              </a:rPr>
              <a:t>樓窿</a:t>
            </a:r>
            <a:r>
              <a:rPr lang="zh-TW" altLang="en-US" b="0" dirty="0">
                <a:solidFill>
                  <a:schemeClr val="tx1"/>
                </a:solidFill>
              </a:rPr>
              <a:t>」</a:t>
            </a:r>
            <a:r>
              <a:rPr lang="zh-TW" altLang="en-US" b="0" dirty="0" smtClean="0">
                <a:solidFill>
                  <a:schemeClr val="tx1"/>
                </a:solidFill>
              </a:rPr>
              <a:t>並沒有</a:t>
            </a:r>
            <a:r>
              <a:rPr lang="zh-TW" altLang="en-US" b="0" dirty="0">
                <a:solidFill>
                  <a:schemeClr val="tx1"/>
                </a:solidFill>
              </a:rPr>
              <a:t>設置圍欄等的防墮設施；</a:t>
            </a:r>
            <a:endParaRPr lang="en-HK" altLang="zh-TW" b="0" dirty="0">
              <a:solidFill>
                <a:schemeClr val="tx1"/>
              </a:solidFill>
            </a:endParaRPr>
          </a:p>
          <a:p>
            <a:pPr marL="0" indent="0">
              <a:lnSpc>
                <a:spcPts val="2880"/>
              </a:lnSpc>
              <a:spcBef>
                <a:spcPts val="300"/>
              </a:spcBef>
              <a:buNone/>
            </a:pPr>
            <a:endParaRPr lang="en-US" altLang="zh-TW" b="0" dirty="0">
              <a:solidFill>
                <a:schemeClr val="tx1"/>
              </a:solidFill>
            </a:endParaRPr>
          </a:p>
          <a:p>
            <a:pPr>
              <a:lnSpc>
                <a:spcPts val="2880"/>
              </a:lnSpc>
              <a:spcBef>
                <a:spcPts val="300"/>
              </a:spcBef>
            </a:pPr>
            <a:r>
              <a:rPr lang="zh-TW" altLang="zh-HK" b="0" dirty="0">
                <a:solidFill>
                  <a:schemeClr val="tx1"/>
                </a:solidFill>
              </a:rPr>
              <a:t>樓層孔洞</a:t>
            </a:r>
            <a:r>
              <a:rPr lang="zh-TW" altLang="en-US" b="0" dirty="0">
                <a:solidFill>
                  <a:schemeClr val="tx1"/>
                </a:solidFill>
              </a:rPr>
              <a:t>沒有</a:t>
            </a:r>
            <a:r>
              <a:rPr lang="zh-TW" altLang="zh-HK" b="0" dirty="0">
                <a:solidFill>
                  <a:schemeClr val="tx1"/>
                </a:solidFill>
              </a:rPr>
              <a:t>設置</a:t>
            </a:r>
            <a:r>
              <a:rPr lang="zh-TW" altLang="en-US" b="0" dirty="0">
                <a:solidFill>
                  <a:schemeClr val="tx1"/>
                </a:solidFill>
              </a:rPr>
              <a:t>適當</a:t>
            </a:r>
            <a:r>
              <a:rPr lang="zh-TW" altLang="zh-HK" b="0" dirty="0">
                <a:solidFill>
                  <a:schemeClr val="tx1"/>
                </a:solidFill>
              </a:rPr>
              <a:t>覆蓋</a:t>
            </a:r>
            <a:r>
              <a:rPr lang="zh-TW" altLang="zh-HK" b="0" dirty="0" smtClean="0">
                <a:solidFill>
                  <a:schemeClr val="tx1"/>
                </a:solidFill>
              </a:rPr>
              <a:t>物</a:t>
            </a:r>
            <a:r>
              <a:rPr lang="zh-TW" altLang="en-US" b="0" dirty="0">
                <a:solidFill>
                  <a:schemeClr val="tx1"/>
                </a:solidFill>
              </a:rPr>
              <a:t>；</a:t>
            </a:r>
            <a:endParaRPr lang="en-HK" altLang="zh-TW" b="0" dirty="0">
              <a:solidFill>
                <a:schemeClr val="tx1"/>
              </a:solidFill>
            </a:endParaRPr>
          </a:p>
          <a:p>
            <a:pPr marL="0" indent="0">
              <a:lnSpc>
                <a:spcPts val="2880"/>
              </a:lnSpc>
              <a:spcBef>
                <a:spcPts val="300"/>
              </a:spcBef>
              <a:buNone/>
            </a:pPr>
            <a:endParaRPr lang="en-HK" altLang="zh-TW" b="0" dirty="0">
              <a:solidFill>
                <a:schemeClr val="tx1"/>
              </a:solidFill>
            </a:endParaRPr>
          </a:p>
          <a:p>
            <a:pPr>
              <a:lnSpc>
                <a:spcPts val="2880"/>
              </a:lnSpc>
              <a:spcBef>
                <a:spcPts val="300"/>
              </a:spcBef>
            </a:pPr>
            <a:r>
              <a:rPr lang="zh-TW" altLang="en-US" b="0" dirty="0">
                <a:solidFill>
                  <a:schemeClr val="tx1"/>
                </a:solidFill>
              </a:rPr>
              <a:t>未有保持工作地點</a:t>
            </a:r>
            <a:r>
              <a:rPr lang="zh-TW" altLang="en-US" b="0" dirty="0" smtClean="0">
                <a:solidFill>
                  <a:schemeClr val="tx1"/>
                </a:solidFill>
              </a:rPr>
              <a:t>整潔。</a:t>
            </a:r>
            <a:endParaRPr lang="en-US" altLang="zh-TW" b="0" dirty="0">
              <a:solidFill>
                <a:schemeClr val="tx1"/>
              </a:solidFill>
            </a:endParaRPr>
          </a:p>
        </p:txBody>
      </p:sp>
      <p:sp>
        <p:nvSpPr>
          <p:cNvPr id="6" name="內容版面配置區 2"/>
          <p:cNvSpPr txBox="1">
            <a:spLocks/>
          </p:cNvSpPr>
          <p:nvPr/>
        </p:nvSpPr>
        <p:spPr>
          <a:xfrm>
            <a:off x="968446" y="5931766"/>
            <a:ext cx="6823991" cy="789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免責聲明：</a:t>
            </a:r>
            <a:endParaRPr kumimoji="0" lang="zh-HK"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上述之</a:t>
            </a:r>
            <a:r>
              <a:rPr kumimoji="0" lang="zh-TW" altLang="zh-HK"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估計</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意外成因是根據新聞報導內容所作出之初步猜測，可能並不等同事實及全部。以上內容不構成有關事宜或任何其他事宜的專業意見。此外，對採用或不採用本訊息所引致的任何後果，建造業議會 </a:t>
            </a:r>
            <a:r>
              <a:rPr kumimoji="0" lang="en-US" altLang="zh-TW"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0" lang="zh-TW" altLang="en-US" sz="11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包括議會成員及僱員）概不負責</a:t>
            </a:r>
            <a:r>
              <a:rPr kumimoji="0" lang="zh-TW"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rPr>
              <a:t>。</a:t>
            </a:r>
            <a:endParaRPr kumimoji="0" lang="zh-HK" altLang="en-US" sz="1100" b="0" i="0" u="none" strike="noStrike" kern="1200" cap="none" spc="0" normalizeH="0" baseline="0" noProof="0" dirty="0">
              <a:ln>
                <a:noFill/>
              </a:ln>
              <a:solidFill>
                <a:prstClr val="white"/>
              </a:solidFill>
              <a:effectLst/>
              <a:uLnTx/>
              <a:uFillTx/>
              <a:latin typeface="Calibri"/>
              <a:ea typeface="微軟正黑體" panose="020B0604030504040204" pitchFamily="34" charset="-120"/>
              <a:cs typeface="+mn-cs"/>
            </a:endParaRPr>
          </a:p>
        </p:txBody>
      </p:sp>
      <p:sp>
        <p:nvSpPr>
          <p:cNvPr id="10" name="文字方塊 9"/>
          <p:cNvSpPr txBox="1"/>
          <p:nvPr/>
        </p:nvSpPr>
        <p:spPr>
          <a:xfrm>
            <a:off x="7557590" y="5285435"/>
            <a:ext cx="3561363" cy="646331"/>
          </a:xfrm>
          <a:prstGeom prst="rect">
            <a:avLst/>
          </a:prstGeom>
          <a:noFill/>
        </p:spPr>
        <p:txBody>
          <a:bodyPr wrap="square" rtlCol="0">
            <a:spAutoFit/>
          </a:bodyPr>
          <a:lstStyle/>
          <a:p>
            <a:pPr>
              <a:defRPr/>
            </a:pP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資料來源</a:t>
            </a: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香港 </a:t>
            </a:r>
            <a:r>
              <a:rPr lang="en-US" altLang="zh-TW" dirty="0">
                <a:solidFill>
                  <a:prstClr val="black"/>
                </a:solidFill>
                <a:ea typeface="新細明體" panose="02020500000000000000" pitchFamily="18" charset="-120"/>
              </a:rPr>
              <a:t>01/ </a:t>
            </a:r>
            <a:r>
              <a:rPr lang="zh-TW" altLang="en-US" dirty="0">
                <a:solidFill>
                  <a:prstClr val="black"/>
                </a:solidFill>
                <a:ea typeface="新細明體" panose="02020500000000000000" pitchFamily="18" charset="-120"/>
              </a:rPr>
              <a:t>頭條日報</a:t>
            </a:r>
            <a:endParaRPr lang="zh-HK" altLang="en-US" dirty="0">
              <a:solidFill>
                <a:prstClr val="black"/>
              </a:solidFill>
              <a:ea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pic>
        <p:nvPicPr>
          <p:cNvPr id="1026" name="Picture 2" descr="啟德地盤發生致命工業意外。"/>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9577" y="2114668"/>
            <a:ext cx="5636919" cy="317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097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358470"/>
            <a:ext cx="12192000" cy="5273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0095E-8C38-405C-9F17-E18958EBE55D}"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2" name="Title 1"/>
          <p:cNvSpPr>
            <a:spLocks noGrp="1"/>
          </p:cNvSpPr>
          <p:nvPr>
            <p:ph type="title" idx="4294967295"/>
          </p:nvPr>
        </p:nvSpPr>
        <p:spPr>
          <a:xfrm>
            <a:off x="1278294" y="50199"/>
            <a:ext cx="10075506" cy="1325563"/>
          </a:xfrm>
        </p:spPr>
        <p:txBody>
          <a:bodyPr/>
          <a:lstStyle/>
          <a:p>
            <a:r>
              <a:rPr lang="zh-TW" altLang="en-US" b="1" dirty="0"/>
              <a:t>如何</a:t>
            </a:r>
            <a:r>
              <a:rPr lang="zh-TW" altLang="en-US" dirty="0"/>
              <a:t>可以</a:t>
            </a:r>
            <a:r>
              <a:rPr lang="zh-TW" altLang="en-US" dirty="0" smtClean="0"/>
              <a:t>防止及避免</a:t>
            </a:r>
            <a:r>
              <a:rPr lang="zh-TW" altLang="en-US" b="1" dirty="0"/>
              <a:t>意外發生</a:t>
            </a:r>
            <a:endParaRPr lang="zh-HK" altLang="en-US" b="1" dirty="0"/>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595492" y="2289175"/>
            <a:ext cx="6956425" cy="4067175"/>
          </a:xfrm>
        </p:spPr>
      </p:pic>
      <p:sp>
        <p:nvSpPr>
          <p:cNvPr id="7" name="文字方塊 6"/>
          <p:cNvSpPr txBox="1"/>
          <p:nvPr/>
        </p:nvSpPr>
        <p:spPr>
          <a:xfrm>
            <a:off x="8028139" y="2247175"/>
            <a:ext cx="405809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做足</a:t>
            </a:r>
            <a:r>
              <a:rPr kumimoji="0" lang="en-HK"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D</a:t>
            </a:r>
            <a:r>
              <a:rPr kumimoji="0" lang="zh-TW" altLang="en-HK"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問多</a:t>
            </a:r>
            <a:r>
              <a:rPr kumimoji="0" lang="en-HK"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D</a:t>
            </a:r>
          </a:p>
          <a:p>
            <a:pPr marL="342900" lvl="0" indent="-342900">
              <a:buFont typeface="Arial" panose="020B0604020202020204" pitchFamily="34" charset="0"/>
              <a:buChar char="•"/>
              <a:defRPr/>
            </a:pPr>
            <a:r>
              <a:rPr lang="zh-TW" altLang="en-US" dirty="0" smtClean="0">
                <a:solidFill>
                  <a:prstClr val="black"/>
                </a:solidFill>
                <a:latin typeface="+mn-ea"/>
              </a:rPr>
              <a:t>樓宇孔洞</a:t>
            </a:r>
            <a:r>
              <a:rPr lang="zh-TW" altLang="en-US" dirty="0">
                <a:solidFill>
                  <a:prstClr val="black"/>
                </a:solidFill>
                <a:latin typeface="+mn-ea"/>
              </a:rPr>
              <a:t>有沒有穩固的覆蓋及圍封 </a:t>
            </a:r>
            <a:r>
              <a:rPr lang="en-US" altLang="zh-TW" dirty="0">
                <a:solidFill>
                  <a:prstClr val="black"/>
                </a:solidFill>
                <a:latin typeface="+mn-ea"/>
              </a:rPr>
              <a:t>?</a:t>
            </a:r>
          </a:p>
          <a:p>
            <a:pPr marL="342900" lvl="0" indent="-342900">
              <a:buFont typeface="Arial" panose="020B0604020202020204" pitchFamily="34" charset="0"/>
              <a:buChar char="•"/>
              <a:defRPr/>
            </a:pPr>
            <a:r>
              <a:rPr lang="zh-TW" altLang="en-US" dirty="0" smtClean="0">
                <a:solidFill>
                  <a:prstClr val="black"/>
                </a:solidFill>
                <a:latin typeface="+mn-ea"/>
              </a:rPr>
              <a:t>現場</a:t>
            </a:r>
            <a:r>
              <a:rPr lang="zh-TW" altLang="en-US" dirty="0">
                <a:solidFill>
                  <a:prstClr val="black"/>
                </a:solidFill>
                <a:latin typeface="+mn-ea"/>
              </a:rPr>
              <a:t>是否有繫穩點使用安全帶 </a:t>
            </a:r>
            <a:r>
              <a:rPr lang="en-US" altLang="zh-TW" dirty="0">
                <a:solidFill>
                  <a:prstClr val="black"/>
                </a:solidFill>
                <a:latin typeface="+mn-ea"/>
              </a:rPr>
              <a:t>?</a:t>
            </a:r>
          </a:p>
          <a:p>
            <a:pPr marL="342900" lvl="0" indent="-342900">
              <a:buFont typeface="Arial" panose="020B0604020202020204" pitchFamily="34" charset="0"/>
              <a:buChar char="•"/>
              <a:defRPr/>
            </a:pPr>
            <a:r>
              <a:rPr lang="zh-TW" altLang="en-US" dirty="0">
                <a:solidFill>
                  <a:prstClr val="black"/>
                </a:solidFill>
                <a:latin typeface="+mn-ea"/>
              </a:rPr>
              <a:t>在假期間工作，是否有已安排足夠的監督及安全訓練</a:t>
            </a:r>
            <a:r>
              <a:rPr lang="en-US" altLang="zh-TW" dirty="0">
                <a:solidFill>
                  <a:prstClr val="black"/>
                </a:solidFill>
                <a:latin typeface="+mn-ea"/>
              </a:rPr>
              <a:t> ?</a:t>
            </a:r>
            <a:endParaRPr kumimoji="0" lang="zh-HK" altLang="en-US" i="0" u="none" strike="noStrike" kern="1200" cap="none" spc="0" normalizeH="0" baseline="0" noProof="0" dirty="0">
              <a:ln>
                <a:noFill/>
              </a:ln>
              <a:solidFill>
                <a:prstClr val="black"/>
              </a:solidFill>
              <a:effectLst/>
              <a:uLnTx/>
              <a:uFillTx/>
              <a:latin typeface="+mn-ea"/>
            </a:endParaRPr>
          </a:p>
        </p:txBody>
      </p:sp>
      <p:sp>
        <p:nvSpPr>
          <p:cNvPr id="8" name="文字方塊 7"/>
          <p:cNvSpPr txBox="1"/>
          <p:nvPr/>
        </p:nvSpPr>
        <p:spPr>
          <a:xfrm>
            <a:off x="61178" y="2943844"/>
            <a:ext cx="410268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尋求協助</a:t>
            </a:r>
            <a:endParaRPr kumimoji="0" lang="en-US" altLang="zh-TW"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lvl="0" indent="-342900">
              <a:buFont typeface="Arial" panose="020B0604020202020204" pitchFamily="34" charset="0"/>
              <a:buChar char="•"/>
              <a:defRPr/>
            </a:pPr>
            <a:r>
              <a:rPr lang="zh-TW" altLang="en-US" sz="2000" dirty="0" smtClean="0">
                <a:latin typeface="+mn-ea"/>
              </a:rPr>
              <a:t>自問</a:t>
            </a:r>
            <a:r>
              <a:rPr kumimoji="0" lang="zh-TW" altLang="en-US" sz="2000" i="0" u="none" strike="noStrike" kern="1200" cap="none" spc="0" normalizeH="0" baseline="0" noProof="0" dirty="0" smtClean="0">
                <a:ln>
                  <a:noFill/>
                </a:ln>
                <a:effectLst/>
                <a:uLnTx/>
                <a:uFillTx/>
                <a:latin typeface="+mn-ea"/>
              </a:rPr>
              <a:t>有</a:t>
            </a:r>
            <a:r>
              <a:rPr kumimoji="0" lang="zh-TW" altLang="en-US" sz="2000" i="0" u="none" strike="noStrike" kern="1200" cap="none" spc="0" normalizeH="0" baseline="0" noProof="0" dirty="0">
                <a:ln>
                  <a:noFill/>
                </a:ln>
                <a:effectLst/>
                <a:uLnTx/>
                <a:uFillTx/>
                <a:latin typeface="+mn-ea"/>
              </a:rPr>
              <a:t>足夠能力應付工作嗎？</a:t>
            </a:r>
            <a:endParaRPr kumimoji="0" lang="en-US" altLang="zh-TW" sz="2000" i="0" u="none" strike="noStrike" kern="1200" cap="none" spc="0" normalizeH="0" baseline="0" noProof="0" dirty="0">
              <a:ln>
                <a:noFill/>
              </a:ln>
              <a:effectLst/>
              <a:uLnTx/>
              <a:uFillTx/>
              <a:latin typeface="+mn-e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i="0" u="none" strike="noStrike" kern="1200" cap="none" spc="0" normalizeH="0" baseline="0" noProof="0" dirty="0">
                <a:ln>
                  <a:noFill/>
                </a:ln>
                <a:effectLst/>
                <a:uLnTx/>
                <a:uFillTx/>
                <a:latin typeface="+mn-ea"/>
              </a:rPr>
              <a:t>需要使用什麼防墮裝置？</a:t>
            </a:r>
            <a:endParaRPr kumimoji="0" lang="en-US" altLang="zh-TW" sz="2000" i="0" u="none" strike="noStrike" kern="1200" cap="none" spc="0" normalizeH="0" baseline="0" noProof="0" dirty="0">
              <a:ln>
                <a:noFill/>
              </a:ln>
              <a:effectLst/>
              <a:uLnTx/>
              <a:uFillTx/>
              <a:latin typeface="+mn-ea"/>
            </a:endParaRPr>
          </a:p>
          <a:p>
            <a:pPr marL="342900" lvl="0" indent="-342900">
              <a:buFont typeface="Arial" panose="020B0604020202020204" pitchFamily="34" charset="0"/>
              <a:buChar char="•"/>
              <a:defRPr/>
            </a:pPr>
            <a:r>
              <a:rPr lang="zh-TW" altLang="en-US" sz="2000" dirty="0" smtClean="0">
                <a:latin typeface="+mn-ea"/>
              </a:rPr>
              <a:t>圍</a:t>
            </a:r>
            <a:r>
              <a:rPr lang="zh-TW" altLang="en-US" sz="2000" dirty="0">
                <a:latin typeface="+mn-ea"/>
              </a:rPr>
              <a:t>欄保護安裝正確嗎？</a:t>
            </a:r>
            <a:endParaRPr kumimoji="0" lang="en-US" altLang="zh-TW" sz="2000" i="0" u="none" strike="noStrike" kern="1200" cap="none" spc="0" normalizeH="0" baseline="0" noProof="0" dirty="0">
              <a:ln>
                <a:noFill/>
              </a:ln>
              <a:effectLst/>
              <a:uLnTx/>
              <a:uFillTx/>
              <a:latin typeface="+mn-ea"/>
            </a:endParaRPr>
          </a:p>
          <a:p>
            <a:pPr marL="342900" lvl="0" indent="-342900">
              <a:buFont typeface="Arial" panose="020B0604020202020204" pitchFamily="34" charset="0"/>
              <a:buChar char="•"/>
              <a:defRPr/>
            </a:pPr>
            <a:r>
              <a:rPr lang="zh-TW" altLang="en-US" sz="2000" dirty="0">
                <a:latin typeface="+mn-ea"/>
              </a:rPr>
              <a:t>能否</a:t>
            </a:r>
            <a:r>
              <a:rPr lang="zh-TW" altLang="en-US" sz="2000" dirty="0" smtClean="0">
                <a:latin typeface="+mn-ea"/>
              </a:rPr>
              <a:t>依照</a:t>
            </a:r>
            <a:r>
              <a:rPr kumimoji="0" lang="zh-TW" altLang="en-US" sz="2000" i="0" u="none" strike="noStrike" kern="1200" cap="none" spc="0" normalizeH="0" baseline="0" noProof="0" dirty="0" smtClean="0">
                <a:ln>
                  <a:noFill/>
                </a:ln>
                <a:effectLst/>
                <a:uLnTx/>
                <a:uFillTx/>
                <a:latin typeface="+mn-ea"/>
              </a:rPr>
              <a:t>高空</a:t>
            </a:r>
            <a:r>
              <a:rPr kumimoji="0" lang="zh-TW" altLang="en-US" sz="2000" i="0" u="none" strike="noStrike" kern="1200" cap="none" spc="0" normalizeH="0" baseline="0" noProof="0" dirty="0">
                <a:ln>
                  <a:noFill/>
                </a:ln>
                <a:effectLst/>
                <a:uLnTx/>
                <a:uFillTx/>
                <a:latin typeface="+mn-ea"/>
              </a:rPr>
              <a:t>工作程序工作 </a:t>
            </a:r>
            <a:r>
              <a:rPr kumimoji="0" lang="en-US" altLang="zh-TW" sz="2000" i="0" u="none" strike="noStrike" kern="1200" cap="none" spc="0" normalizeH="0" baseline="0" noProof="0" dirty="0" smtClean="0">
                <a:ln>
                  <a:noFill/>
                </a:ln>
                <a:effectLst/>
                <a:uLnTx/>
                <a:uFillTx/>
                <a:latin typeface="+mn-ea"/>
              </a:rPr>
              <a:t>?</a:t>
            </a:r>
            <a:endParaRPr kumimoji="0" lang="zh-HK" altLang="en-US" sz="2000" i="0" u="none" strike="noStrike" kern="1200" cap="none" spc="0" normalizeH="0" baseline="0" noProof="0" dirty="0">
              <a:ln>
                <a:noFill/>
              </a:ln>
              <a:effectLst/>
              <a:uLnTx/>
              <a:uFillTx/>
              <a:latin typeface="+mn-ea"/>
            </a:endParaRPr>
          </a:p>
        </p:txBody>
      </p:sp>
      <p:sp>
        <p:nvSpPr>
          <p:cNvPr id="11" name="文字方塊 10"/>
          <p:cNvSpPr txBox="1"/>
          <p:nvPr/>
        </p:nvSpPr>
        <p:spPr>
          <a:xfrm>
            <a:off x="3983074" y="1639133"/>
            <a:ext cx="3979401" cy="1015663"/>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rPr>
              <a:t>危險</a:t>
            </a:r>
            <a:endParaRPr kumimoji="0" lang="en-US" altLang="zh-TW" sz="4000" b="1" i="0" u="none" strike="noStrike" kern="1200" cap="none" spc="0" normalizeH="0" baseline="0" noProof="0" dirty="0">
              <a:ln>
                <a:noFill/>
              </a:ln>
              <a:solidFill>
                <a:srgbClr val="FF0000"/>
              </a:solidFill>
              <a:effectLst/>
              <a:uLnTx/>
              <a:uFillTx/>
              <a:latin typeface="Calibri"/>
              <a:ea typeface="新細明體" panose="02020500000000000000" pitchFamily="18" charset="-120"/>
              <a:cs typeface="+mn-cs"/>
            </a:endParaRPr>
          </a:p>
          <a:p>
            <a:pPr marL="342900" lvl="0" indent="-342900" algn="ctr">
              <a:buFont typeface="Arial" panose="020B0604020202020204" pitchFamily="34" charset="0"/>
              <a:buChar char="•"/>
              <a:defRPr/>
            </a:pPr>
            <a:r>
              <a:rPr kumimoji="0" lang="zh-TW" altLang="en-US" sz="2000" b="1" i="0" u="none" strike="noStrike" kern="1200" cap="none" spc="0" normalizeH="0" baseline="0" noProof="0" dirty="0">
                <a:ln>
                  <a:noFill/>
                </a:ln>
                <a:solidFill>
                  <a:srgbClr val="FF0000"/>
                </a:solidFill>
                <a:effectLst/>
                <a:uLnTx/>
                <a:uFillTx/>
                <a:latin typeface="Calibri"/>
                <a:ea typeface="新細明體" panose="02020500000000000000" pitchFamily="18" charset="-120"/>
              </a:rPr>
              <a:t>人體下墮 </a:t>
            </a:r>
            <a:r>
              <a:rPr kumimoji="0" lang="en-US" altLang="zh-TW" sz="2000" b="1" i="0" u="none" strike="noStrike" kern="1200" cap="none" spc="0" normalizeH="0" baseline="0" noProof="0" dirty="0">
                <a:ln>
                  <a:noFill/>
                </a:ln>
                <a:solidFill>
                  <a:srgbClr val="FF0000"/>
                </a:solidFill>
                <a:effectLst/>
                <a:uLnTx/>
                <a:uFillTx/>
                <a:latin typeface="Calibri"/>
                <a:ea typeface="新細明體" panose="02020500000000000000" pitchFamily="18" charset="-120"/>
              </a:rPr>
              <a:t>(</a:t>
            </a:r>
            <a:r>
              <a:rPr lang="zh-TW" altLang="zh-HK" sz="2000" b="1" dirty="0">
                <a:solidFill>
                  <a:srgbClr val="FF0000"/>
                </a:solidFill>
              </a:rPr>
              <a:t>「樓窿」</a:t>
            </a:r>
            <a:r>
              <a:rPr kumimoji="0" lang="en-US" altLang="zh-TW" sz="2000" b="1" i="0" u="none" strike="noStrike" kern="1200" cap="none" spc="0" normalizeH="0" baseline="0" noProof="0" dirty="0">
                <a:ln>
                  <a:noFill/>
                </a:ln>
                <a:solidFill>
                  <a:srgbClr val="FF0000"/>
                </a:solidFill>
                <a:effectLst/>
                <a:uLnTx/>
                <a:uFillTx/>
                <a:latin typeface="Calibri"/>
                <a:ea typeface="新細明體" panose="02020500000000000000" pitchFamily="18" charset="-120"/>
              </a:rPr>
              <a:t>)</a:t>
            </a:r>
          </a:p>
        </p:txBody>
      </p:sp>
      <p:pic>
        <p:nvPicPr>
          <p:cNvPr id="12" name="圖片 11"/>
          <p:cNvPicPr>
            <a:picLocks noChangeAspect="1"/>
          </p:cNvPicPr>
          <p:nvPr/>
        </p:nvPicPr>
        <p:blipFill>
          <a:blip r:embed="rId4"/>
          <a:stretch>
            <a:fillRect/>
          </a:stretch>
        </p:blipFill>
        <p:spPr>
          <a:xfrm>
            <a:off x="172643" y="5559961"/>
            <a:ext cx="3745117" cy="1071549"/>
          </a:xfrm>
          <a:prstGeom prst="rect">
            <a:avLst/>
          </a:prstGeom>
        </p:spPr>
      </p:pic>
      <p:sp>
        <p:nvSpPr>
          <p:cNvPr id="13" name="文字方塊 12"/>
          <p:cNvSpPr txBox="1"/>
          <p:nvPr/>
        </p:nvSpPr>
        <p:spPr>
          <a:xfrm>
            <a:off x="8115737" y="4582468"/>
            <a:ext cx="379371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妥善安排</a:t>
            </a:r>
            <a:endParaRPr kumimoji="0" lang="en-US" altLang="zh-TW" sz="1400" b="1"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a:p>
            <a:pPr marL="342900" lvl="0" indent="-342900">
              <a:buFont typeface="Arial" panose="020B0604020202020204" pitchFamily="34" charset="0"/>
              <a:buChar char="•"/>
              <a:defRPr/>
            </a:pPr>
            <a:r>
              <a:rPr lang="zh-TW" altLang="en-US" dirty="0">
                <a:solidFill>
                  <a:prstClr val="black"/>
                </a:solidFill>
                <a:latin typeface="+mn-ea"/>
              </a:rPr>
              <a:t>安排開工前安全講解，說明相關工作風險及合適安全</a:t>
            </a:r>
            <a:r>
              <a:rPr lang="zh-TW" altLang="en-US" dirty="0" smtClean="0">
                <a:solidFill>
                  <a:prstClr val="black"/>
                </a:solidFill>
                <a:latin typeface="+mn-ea"/>
              </a:rPr>
              <a:t>措施</a:t>
            </a:r>
            <a:endParaRPr lang="en-US" altLang="zh-TW" dirty="0" smtClean="0">
              <a:solidFill>
                <a:prstClr val="black"/>
              </a:solidFill>
              <a:latin typeface="+mn-ea"/>
            </a:endParaRPr>
          </a:p>
          <a:p>
            <a:pPr marL="342900" lvl="0" indent="-342900">
              <a:buFont typeface="Arial" panose="020B0604020202020204" pitchFamily="34" charset="0"/>
              <a:buChar char="•"/>
              <a:defRPr/>
            </a:pPr>
            <a:r>
              <a:rPr lang="zh-TW" altLang="en-US" dirty="0" smtClean="0">
                <a:solidFill>
                  <a:prstClr val="black"/>
                </a:solidFill>
                <a:latin typeface="+mn-ea"/>
              </a:rPr>
              <a:t>安排</a:t>
            </a:r>
            <a:r>
              <a:rPr lang="zh-TW" altLang="en-US" dirty="0">
                <a:solidFill>
                  <a:prstClr val="black"/>
                </a:solidFill>
                <a:latin typeface="+mn-ea"/>
              </a:rPr>
              <a:t>開工</a:t>
            </a:r>
            <a:r>
              <a:rPr lang="zh-TW" altLang="en-US" dirty="0" smtClean="0">
                <a:solidFill>
                  <a:prstClr val="black"/>
                </a:solidFill>
                <a:latin typeface="+mn-ea"/>
              </a:rPr>
              <a:t>前</a:t>
            </a:r>
            <a:r>
              <a:rPr lang="en-GB" altLang="zh-TW" dirty="0" smtClean="0">
                <a:solidFill>
                  <a:prstClr val="black"/>
                </a:solidFill>
                <a:latin typeface="+mn-ea"/>
              </a:rPr>
              <a:t>/</a:t>
            </a:r>
            <a:r>
              <a:rPr lang="zh-TW" altLang="en-US" dirty="0" smtClean="0">
                <a:solidFill>
                  <a:prstClr val="black"/>
                </a:solidFill>
                <a:latin typeface="+mn-ea"/>
              </a:rPr>
              <a:t>後檢查</a:t>
            </a:r>
            <a:r>
              <a:rPr lang="zh-TW" altLang="en-US" dirty="0">
                <a:solidFill>
                  <a:prstClr val="black"/>
                </a:solidFill>
                <a:latin typeface="+mn-ea"/>
              </a:rPr>
              <a:t>及</a:t>
            </a:r>
            <a:r>
              <a:rPr lang="zh-TW" altLang="en-US" dirty="0" smtClean="0">
                <a:solidFill>
                  <a:prstClr val="black"/>
                </a:solidFill>
                <a:latin typeface="+mn-ea"/>
              </a:rPr>
              <a:t>巡查</a:t>
            </a:r>
            <a:endParaRPr lang="en-US" altLang="zh-TW" dirty="0">
              <a:solidFill>
                <a:prstClr val="black"/>
              </a:solidFill>
              <a:latin typeface="+mn-ea"/>
            </a:endParaRPr>
          </a:p>
          <a:p>
            <a:pPr marL="342900" lvl="0" indent="-342900">
              <a:buFont typeface="Arial" panose="020B0604020202020204" pitchFamily="34" charset="0"/>
              <a:buChar char="•"/>
              <a:defRPr/>
            </a:pPr>
            <a:r>
              <a:rPr lang="zh-TW" altLang="en-US" dirty="0" smtClean="0">
                <a:solidFill>
                  <a:prstClr val="black"/>
                </a:solidFill>
                <a:latin typeface="+mn-ea"/>
              </a:rPr>
              <a:t>危險區域須</a:t>
            </a:r>
            <a:r>
              <a:rPr lang="zh-TW" altLang="en-US" dirty="0">
                <a:solidFill>
                  <a:prstClr val="black"/>
                </a:solidFill>
                <a:latin typeface="+mn-ea"/>
              </a:rPr>
              <a:t>提供</a:t>
            </a:r>
            <a:r>
              <a:rPr lang="zh-TW" altLang="en-US" dirty="0" smtClean="0">
                <a:solidFill>
                  <a:prstClr val="black"/>
                </a:solidFill>
                <a:latin typeface="+mn-ea"/>
              </a:rPr>
              <a:t>足夠警告</a:t>
            </a:r>
            <a:r>
              <a:rPr lang="zh-TW" altLang="en-US" dirty="0">
                <a:solidFill>
                  <a:prstClr val="black"/>
                </a:solidFill>
                <a:latin typeface="+mn-ea"/>
              </a:rPr>
              <a:t>及</a:t>
            </a:r>
            <a:r>
              <a:rPr lang="zh-TW" altLang="en-US" dirty="0" smtClean="0">
                <a:solidFill>
                  <a:prstClr val="black"/>
                </a:solidFill>
                <a:latin typeface="+mn-ea"/>
              </a:rPr>
              <a:t>提示</a:t>
            </a:r>
            <a:r>
              <a:rPr lang="zh-TW" altLang="en-US" dirty="0"/>
              <a:t>。 </a:t>
            </a:r>
            <a:endParaRPr kumimoji="0" lang="en-US" altLang="zh-TW"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535726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5C70DC-36FE-401E-A289-D014DC83A761}" type="slidenum">
              <a:rPr kumimoji="0" lang="zh-HK"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Title 2"/>
          <p:cNvSpPr>
            <a:spLocks noGrp="1"/>
          </p:cNvSpPr>
          <p:nvPr>
            <p:ph type="title" idx="4294967295"/>
          </p:nvPr>
        </p:nvSpPr>
        <p:spPr>
          <a:xfrm>
            <a:off x="480522" y="555511"/>
            <a:ext cx="10515600" cy="879860"/>
          </a:xfrm>
        </p:spPr>
        <p:txBody>
          <a:bodyPr>
            <a:normAutofit/>
          </a:bodyPr>
          <a:lstStyle/>
          <a:p>
            <a:r>
              <a:rPr lang="zh-TW" altLang="en-US" dirty="0"/>
              <a:t>大埔康樂園</a:t>
            </a:r>
            <a:r>
              <a:rPr lang="en-US" altLang="zh-TW" dirty="0"/>
              <a:t>28</a:t>
            </a:r>
            <a:r>
              <a:rPr lang="zh-TW" altLang="en-US" dirty="0"/>
              <a:t>歲男工人棚架墮地昏迷送院不治</a:t>
            </a:r>
            <a:endParaRPr lang="zh-TW" altLang="en-US" sz="4000" b="1" u="sng" dirty="0">
              <a:latin typeface="+mj-ea"/>
            </a:endParaRPr>
          </a:p>
        </p:txBody>
      </p:sp>
      <p:sp>
        <p:nvSpPr>
          <p:cNvPr id="8" name="內容版面配置區 2"/>
          <p:cNvSpPr>
            <a:spLocks noGrp="1"/>
          </p:cNvSpPr>
          <p:nvPr>
            <p:ph idx="4294967295"/>
          </p:nvPr>
        </p:nvSpPr>
        <p:spPr>
          <a:xfrm>
            <a:off x="480522" y="2009827"/>
            <a:ext cx="6825153" cy="3802224"/>
          </a:xfrm>
        </p:spPr>
        <p:txBody>
          <a:bodyPr>
            <a:normAutofit/>
          </a:bodyPr>
          <a:lstStyle/>
          <a:p>
            <a:pPr marL="0" indent="0" algn="just">
              <a:buNone/>
            </a:pPr>
            <a:r>
              <a:rPr lang="en-GB" altLang="zh-TW" sz="2600" b="0" dirty="0" smtClean="0">
                <a:solidFill>
                  <a:schemeClr val="tx1"/>
                </a:solidFill>
              </a:rPr>
              <a:t>4</a:t>
            </a:r>
            <a:r>
              <a:rPr lang="zh-TW" altLang="en-US" sz="2600" b="0" dirty="0">
                <a:solidFill>
                  <a:schemeClr val="tx1"/>
                </a:solidFill>
              </a:rPr>
              <a:t>月</a:t>
            </a:r>
            <a:r>
              <a:rPr lang="en-US" altLang="zh-TW" sz="2600" b="0" dirty="0">
                <a:solidFill>
                  <a:schemeClr val="tx1"/>
                </a:solidFill>
              </a:rPr>
              <a:t>27</a:t>
            </a:r>
            <a:r>
              <a:rPr lang="zh-TW" altLang="en-US" sz="2600" b="0" dirty="0">
                <a:solidFill>
                  <a:schemeClr val="tx1"/>
                </a:solidFill>
              </a:rPr>
              <a:t>日下午</a:t>
            </a:r>
            <a:r>
              <a:rPr lang="en-US" altLang="zh-TW" sz="2600" b="0" dirty="0">
                <a:solidFill>
                  <a:schemeClr val="tx1"/>
                </a:solidFill>
              </a:rPr>
              <a:t>2</a:t>
            </a:r>
            <a:r>
              <a:rPr lang="zh-TW" altLang="en-US" sz="2600" b="0" dirty="0">
                <a:solidFill>
                  <a:schemeClr val="tx1"/>
                </a:solidFill>
              </a:rPr>
              <a:t>時許</a:t>
            </a:r>
            <a:r>
              <a:rPr lang="zh-TW" altLang="en-US" sz="2600" b="0" dirty="0" smtClean="0">
                <a:solidFill>
                  <a:schemeClr val="tx1"/>
                </a:solidFill>
              </a:rPr>
              <a:t>，一名</a:t>
            </a:r>
            <a:r>
              <a:rPr lang="en-US" altLang="zh-TW" sz="2600" b="0" dirty="0">
                <a:solidFill>
                  <a:schemeClr val="tx1"/>
                </a:solidFill>
              </a:rPr>
              <a:t>28</a:t>
            </a:r>
            <a:r>
              <a:rPr lang="zh-TW" altLang="en-US" sz="2600" b="0" dirty="0">
                <a:solidFill>
                  <a:schemeClr val="tx1"/>
                </a:solidFill>
              </a:rPr>
              <a:t>歲姓胡男工人在一個</a:t>
            </a:r>
            <a:r>
              <a:rPr lang="en-US" altLang="zh-TW" sz="2600" b="0" dirty="0">
                <a:solidFill>
                  <a:schemeClr val="tx1"/>
                </a:solidFill>
              </a:rPr>
              <a:t>5</a:t>
            </a:r>
            <a:r>
              <a:rPr lang="zh-TW" altLang="en-US" sz="2600" b="0" dirty="0">
                <a:solidFill>
                  <a:schemeClr val="tx1"/>
                </a:solidFill>
              </a:rPr>
              <a:t>米高棚架屋苑內進行外牆工程期間，疑意外從約</a:t>
            </a:r>
            <a:r>
              <a:rPr lang="en-US" altLang="zh-TW" sz="2600" b="0" dirty="0">
                <a:solidFill>
                  <a:schemeClr val="tx1"/>
                </a:solidFill>
              </a:rPr>
              <a:t>3</a:t>
            </a:r>
            <a:r>
              <a:rPr lang="zh-TW" altLang="en-US" sz="2600" b="0" dirty="0">
                <a:solidFill>
                  <a:schemeClr val="tx1"/>
                </a:solidFill>
              </a:rPr>
              <a:t>米高位置墮下，頭部受傷昏迷</a:t>
            </a:r>
            <a:r>
              <a:rPr lang="zh-TW" altLang="en-US" sz="2600" b="0" dirty="0" smtClean="0">
                <a:solidFill>
                  <a:schemeClr val="tx1"/>
                </a:solidFill>
              </a:rPr>
              <a:t>，</a:t>
            </a:r>
            <a:r>
              <a:rPr lang="zh-TW" altLang="en-US" sz="2600" b="0" dirty="0">
                <a:solidFill>
                  <a:schemeClr val="tx1"/>
                </a:solidFill>
              </a:rPr>
              <a:t>傷者</a:t>
            </a:r>
            <a:r>
              <a:rPr lang="zh-TW" altLang="en-US" sz="2600" b="0" dirty="0" smtClean="0">
                <a:solidFill>
                  <a:schemeClr val="tx1"/>
                </a:solidFill>
              </a:rPr>
              <a:t>被送</a:t>
            </a:r>
            <a:r>
              <a:rPr lang="zh-TW" altLang="en-US" sz="2600" b="0" dirty="0">
                <a:solidFill>
                  <a:schemeClr val="tx1"/>
                </a:solidFill>
              </a:rPr>
              <a:t>往那打素醫院救治，惜其後證實死亡</a:t>
            </a:r>
            <a:r>
              <a:rPr lang="zh-TW" altLang="en-US" sz="2600" b="0" dirty="0" smtClean="0">
                <a:solidFill>
                  <a:schemeClr val="tx1"/>
                </a:solidFill>
              </a:rPr>
              <a:t>。</a:t>
            </a:r>
            <a:endParaRPr lang="zh-TW" altLang="en-US" sz="2000" b="0" dirty="0">
              <a:solidFill>
                <a:schemeClr val="tx1"/>
              </a:solidFill>
              <a:latin typeface="+mn-ea"/>
            </a:endParaRPr>
          </a:p>
        </p:txBody>
      </p:sp>
      <p:sp>
        <p:nvSpPr>
          <p:cNvPr id="7" name="文字方塊 6"/>
          <p:cNvSpPr txBox="1"/>
          <p:nvPr/>
        </p:nvSpPr>
        <p:spPr>
          <a:xfrm>
            <a:off x="8216441" y="5433388"/>
            <a:ext cx="32063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資料來源</a:t>
            </a: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a:t>
            </a: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香港 </a:t>
            </a:r>
            <a:r>
              <a:rPr kumimoji="0" lang="en-US" altLang="zh-TW"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01 / </a:t>
            </a:r>
            <a:r>
              <a:rPr kumimoji="0" lang="zh-TW"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rPr>
              <a:t>頭條日報</a:t>
            </a: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9" name="投影片編號版面配置區 3"/>
          <p:cNvSpPr txBox="1">
            <a:spLocks/>
          </p:cNvSpPr>
          <p:nvPr/>
        </p:nvSpPr>
        <p:spPr>
          <a:xfrm>
            <a:off x="11353800" y="4347910"/>
            <a:ext cx="791633" cy="391888"/>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0" name="投影片編號版面配置區 3"/>
          <p:cNvSpPr txBox="1">
            <a:spLocks/>
          </p:cNvSpPr>
          <p:nvPr/>
        </p:nvSpPr>
        <p:spPr>
          <a:xfrm>
            <a:off x="10957983" y="2368061"/>
            <a:ext cx="1064684" cy="764606"/>
          </a:xfrm>
          <a:prstGeom prst="rect">
            <a:avLst/>
          </a:prstGeom>
          <a:solidFill>
            <a:schemeClr val="bg1"/>
          </a:solidFill>
        </p:spPr>
        <p:txBody>
          <a:bodyPr vert="horz" lIns="91440" tIns="45720" rIns="91440" bIns="45720" rtlCol="0" anchor="ctr"/>
          <a:lstStyle>
            <a:defPPr>
              <a:defRPr lang="zh-H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HK" altLang="en-US" sz="1200" b="0" i="0" u="none" strike="noStrike" kern="1200" cap="none" spc="0" normalizeH="0" baseline="0" noProof="0" dirty="0">
              <a:ln>
                <a:noFill/>
              </a:ln>
              <a:solidFill>
                <a:prstClr val="black">
                  <a:tint val="75000"/>
                </a:prstClr>
              </a:solidFill>
              <a:effectLst/>
              <a:uLnTx/>
              <a:uFillTx/>
              <a:latin typeface="Calibri"/>
              <a:ea typeface="新細明體" panose="02020500000000000000" pitchFamily="18" charset="-120"/>
              <a:cs typeface="+mn-cs"/>
            </a:endParaRPr>
          </a:p>
        </p:txBody>
      </p:sp>
      <p:sp>
        <p:nvSpPr>
          <p:cNvPr id="11" name="矩形 10"/>
          <p:cNvSpPr/>
          <p:nvPr/>
        </p:nvSpPr>
        <p:spPr>
          <a:xfrm>
            <a:off x="978764" y="5944170"/>
            <a:ext cx="10017358" cy="646331"/>
          </a:xfrm>
          <a:prstGeom prst="rect">
            <a:avLst/>
          </a:prstGeom>
        </p:spPr>
        <p:txBody>
          <a:bodyPr wrap="square">
            <a:spAutoFit/>
          </a:bodyPr>
          <a:lstStyle/>
          <a:p>
            <a:r>
              <a:rPr lang="zh-TW" altLang="en-US" sz="1200" dirty="0"/>
              <a:t>資料內源：</a:t>
            </a:r>
            <a:r>
              <a:rPr lang="en-US" altLang="zh-HK" sz="1200" dirty="0"/>
              <a:t> </a:t>
            </a:r>
            <a:r>
              <a:rPr lang="en-US" altLang="zh-HK" sz="1200" dirty="0" smtClean="0"/>
              <a:t> </a:t>
            </a:r>
            <a:r>
              <a:rPr lang="en-US" altLang="zh-HK" sz="1200" dirty="0">
                <a:hlinkClick r:id="rId3"/>
              </a:rPr>
              <a:t>https://www.hk01.com/%E7%AA%81%E7%99%BC/764081/%E5%A4%A7%E5%9F%94%E5%BA%B7%E6%A8%82%E5%9C%9228%E6%AD%B2%E7%94%B7%E5%B7%A5%E4%BA%BA%E6%A3%9A%E6%9E%B6%E5%A2%AE%E5%9C%B0%E6%98%8F%E8%BF%B7-%E9%80%81%E9%99%A2%E4%B8%8D%E6%B2%BB</a:t>
            </a:r>
            <a:r>
              <a:rPr lang="en-US" altLang="zh-HK" sz="1200" dirty="0"/>
              <a:t> </a:t>
            </a:r>
            <a:endParaRPr lang="zh-HK" altLang="en-US" sz="1200" dirty="0"/>
          </a:p>
        </p:txBody>
      </p:sp>
      <p:pic>
        <p:nvPicPr>
          <p:cNvPr id="2" name="圖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8466" y="1912776"/>
            <a:ext cx="4423056" cy="3317292"/>
          </a:xfrm>
          <a:prstGeom prst="rect">
            <a:avLst/>
          </a:prstGeom>
        </p:spPr>
      </p:pic>
    </p:spTree>
    <p:extLst>
      <p:ext uri="{BB962C8B-B14F-4D97-AF65-F5344CB8AC3E}">
        <p14:creationId xmlns:p14="http://schemas.microsoft.com/office/powerpoint/2010/main" val="3916436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IC">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29D9D2180F1645B7D5D7FDBA8B11EB" ma:contentTypeVersion="14" ma:contentTypeDescription="Create a new document." ma:contentTypeScope="" ma:versionID="7e664d09dc5bb39d3248a1ddd85674bf">
  <xsd:schema xmlns:xsd="http://www.w3.org/2001/XMLSchema" xmlns:xs="http://www.w3.org/2001/XMLSchema" xmlns:p="http://schemas.microsoft.com/office/2006/metadata/properties" xmlns:ns3="346098e1-2ed2-4512-b903-5e63e96366fd" xmlns:ns4="bc62971c-0f8e-4c48-8fe5-9602e9b68c00" targetNamespace="http://schemas.microsoft.com/office/2006/metadata/properties" ma:root="true" ma:fieldsID="45983e9620ef90374e90e23edb2081bd" ns3:_="" ns4:_="">
    <xsd:import namespace="346098e1-2ed2-4512-b903-5e63e96366fd"/>
    <xsd:import namespace="bc62971c-0f8e-4c48-8fe5-9602e9b68c0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098e1-2ed2-4512-b903-5e63e9636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62971c-0f8e-4c48-8fe5-9602e9b68c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6E14E7-7EE3-497B-A088-0343ACD54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098e1-2ed2-4512-b903-5e63e96366fd"/>
    <ds:schemaRef ds:uri="bc62971c-0f8e-4c48-8fe5-9602e9b68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6D6BC5-9C0F-4401-ADF3-6E4A915BCD6E}">
  <ds:schemaRefs>
    <ds:schemaRef ds:uri="http://purl.org/dc/elements/1.1/"/>
    <ds:schemaRef ds:uri="http://schemas.microsoft.com/office/2006/metadata/properties"/>
    <ds:schemaRef ds:uri="bc62971c-0f8e-4c48-8fe5-9602e9b68c00"/>
    <ds:schemaRef ds:uri="http://purl.org/dc/terms/"/>
    <ds:schemaRef ds:uri="346098e1-2ed2-4512-b903-5e63e96366fd"/>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022173F-EE47-48BB-A3DC-E7B00FE371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6700</TotalTime>
  <Words>2882</Words>
  <Application>Microsoft Office PowerPoint</Application>
  <PresentationFormat>寬螢幕</PresentationFormat>
  <Paragraphs>282</Paragraphs>
  <Slides>31</Slides>
  <Notes>20</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31</vt:i4>
      </vt:variant>
    </vt:vector>
  </HeadingPairs>
  <TitlesOfParts>
    <vt:vector size="40" baseType="lpstr">
      <vt:lpstr>Microsoft YaHei Light</vt:lpstr>
      <vt:lpstr>微軟正黑體</vt:lpstr>
      <vt:lpstr>新微軟正黑體</vt:lpstr>
      <vt:lpstr>新細明體</vt:lpstr>
      <vt:lpstr>Arial</vt:lpstr>
      <vt:lpstr>Calibri</vt:lpstr>
      <vt:lpstr>Times New Roman</vt:lpstr>
      <vt:lpstr>Office 佈景主題</vt:lpstr>
      <vt:lpstr>2_Office 佈景主題</vt:lpstr>
      <vt:lpstr>《默哀會》</vt:lpstr>
      <vt:lpstr> </vt:lpstr>
      <vt:lpstr> </vt:lpstr>
      <vt:lpstr>PowerPoint 簡報</vt:lpstr>
      <vt:lpstr>反思事故發生的原因</vt:lpstr>
      <vt:lpstr>啟德地盤女工清潔期間失足墮樓昏迷送院亡 </vt:lpstr>
      <vt:lpstr>反思意外發生的可能原因 ?</vt:lpstr>
      <vt:lpstr>如何可以防止及避免意外發生</vt:lpstr>
      <vt:lpstr>大埔康樂園28歲男工人棚架墮地昏迷送院不治</vt:lpstr>
      <vt:lpstr>反思意外發生的可能原因</vt:lpstr>
      <vt:lpstr>油麻地搭棚工墮地頭傷送院不治  現場遺斷裂安全繩</vt:lpstr>
      <vt:lpstr>反思意外發生的可能原因</vt:lpstr>
      <vt:lpstr>如何可以防止及避免意外發生</vt:lpstr>
      <vt:lpstr>將軍澳地盤發生致命意外 燒焊工遭壓斃</vt:lpstr>
      <vt:lpstr>反思意外發生的可能原因 ?</vt:lpstr>
      <vt:lpstr>如何可以防止及避免意外發生</vt:lpstr>
      <vt:lpstr>PowerPoint 簡報</vt:lpstr>
      <vt:lpstr>如何 對危險說不？</vt:lpstr>
      <vt:lpstr>另外我們也應多關注工人的職業健康</vt:lpstr>
      <vt:lpstr>總結</vt:lpstr>
      <vt:lpstr>生命第一，對危險說不；人人有責、各司其職</vt:lpstr>
      <vt:lpstr>PowerPoint 簡報</vt:lpstr>
      <vt:lpstr>PowerPoint 簡報</vt:lpstr>
      <vt:lpstr>PowerPoint 簡報</vt:lpstr>
      <vt:lpstr>圍欄的要求</vt:lpstr>
      <vt:lpstr>危險例子 </vt:lpstr>
      <vt:lpstr>PowerPoint 簡報</vt:lpstr>
      <vt:lpstr>個案二及個案三參考資料</vt:lpstr>
      <vt:lpstr>反思意外發生的可能原因</vt:lpstr>
      <vt:lpstr>個案四參考資料 </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CC - Ryan Chow</dc:creator>
  <cp:lastModifiedBy>CSA - Ng Wai Lun</cp:lastModifiedBy>
  <cp:revision>643</cp:revision>
  <cp:lastPrinted>2022-04-07T01:21:19Z</cp:lastPrinted>
  <dcterms:created xsi:type="dcterms:W3CDTF">2020-06-12T08:00:00Z</dcterms:created>
  <dcterms:modified xsi:type="dcterms:W3CDTF">2022-06-10T02:51:07Z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0x0101001B29D9D2180F1645B7D5D7FDBA8B11EB</vt:lpwstr>
  </property>
</Properties>
</file>